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2" r:id="rId11"/>
    <p:sldId id="273" r:id="rId12"/>
    <p:sldId id="274" r:id="rId13"/>
    <p:sldId id="276" r:id="rId14"/>
    <p:sldId id="277" r:id="rId15"/>
    <p:sldId id="278" r:id="rId16"/>
    <p:sldId id="283" r:id="rId17"/>
    <p:sldId id="270" r:id="rId18"/>
    <p:sldId id="271" r:id="rId19"/>
    <p:sldId id="286" r:id="rId20"/>
    <p:sldId id="280" r:id="rId21"/>
    <p:sldId id="287" r:id="rId22"/>
    <p:sldId id="336" r:id="rId23"/>
    <p:sldId id="284" r:id="rId24"/>
    <p:sldId id="285" r:id="rId25"/>
    <p:sldId id="288" r:id="rId26"/>
    <p:sldId id="289" r:id="rId27"/>
    <p:sldId id="290" r:id="rId28"/>
    <p:sldId id="291" r:id="rId29"/>
    <p:sldId id="292" r:id="rId30"/>
    <p:sldId id="294" r:id="rId31"/>
    <p:sldId id="293" r:id="rId32"/>
    <p:sldId id="295" r:id="rId33"/>
    <p:sldId id="296" r:id="rId34"/>
    <p:sldId id="297" r:id="rId35"/>
    <p:sldId id="342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37" r:id="rId46"/>
    <p:sldId id="307" r:id="rId47"/>
    <p:sldId id="341" r:id="rId48"/>
    <p:sldId id="308" r:id="rId49"/>
    <p:sldId id="317" r:id="rId50"/>
    <p:sldId id="318" r:id="rId51"/>
    <p:sldId id="338" r:id="rId52"/>
    <p:sldId id="310" r:id="rId53"/>
    <p:sldId id="312" r:id="rId54"/>
    <p:sldId id="311" r:id="rId55"/>
    <p:sldId id="313" r:id="rId56"/>
    <p:sldId id="343" r:id="rId5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FF0F"/>
    <a:srgbClr val="FFCF15"/>
    <a:srgbClr val="A6FF0A"/>
    <a:srgbClr val="01BF04"/>
    <a:srgbClr val="BF0912"/>
    <a:srgbClr val="7BFFD1"/>
    <a:srgbClr val="FF1A48"/>
    <a:srgbClr val="090E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60" d="100"/>
          <a:sy n="60" d="100"/>
        </p:scale>
        <p:origin x="-269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CCC6CE2-1192-1748-B480-563DD6195E96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685DE0A-80B8-644E-A79F-A1FBA90C3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380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CFECFF-2548-D44A-97E5-F9068D19F01A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4974F0C-D4FF-7F44-B71C-C3A806EA5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561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65" charset="0"/>
        <a:ea typeface="ＭＳ Ｐゴシック" pitchFamily="-65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65" charset="0"/>
        <a:ea typeface="ＭＳ Ｐゴシック" pitchFamily="-6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65" charset="0"/>
        <a:ea typeface="ＭＳ Ｐゴシック" pitchFamily="-6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65" charset="0"/>
        <a:ea typeface="ＭＳ Ｐゴシック" pitchFamily="-6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209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AE456-4DBF-EA48-892A-54AEF4FA4274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99C29-4150-CA4A-AE40-797629C0C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64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AA3F2-A0CA-244F-95CA-4E0B6831076C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26A58-09D0-214A-948A-AD145CAD2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1375E-2D12-C14A-932C-ACEFDEA82D42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8F90D-B1DC-C444-8783-10C302DA95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66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5386-F9AF-0C48-AF8C-77BB5488F04F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EB0B3-78B3-1340-A14A-40FB148DAB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8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60BCE-A6C5-C64B-A3A5-711DA064A6FF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B3BDD-5B30-DB4D-B22D-704E006DF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432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32197-2760-274E-8C97-5912F8919F7D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FA167-3F83-294F-A008-C58154879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68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7A47-83D0-CE4F-B14A-25F989DDE4DE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E14F7-BEC1-F34D-8797-2700EB1EA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782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6FED-BF3B-D547-8EC3-ADEE2D2626EA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9A3F-7E44-0649-92D3-805FB9EB38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5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B1CD4-CBDF-A341-864F-A58638D3BD6C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44A47-663B-2B47-97E0-4DC95C9A3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60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D523-08C3-DA41-B669-89D3E98FC133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159C2-D3D9-0549-A285-01C3CFD6C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33D4A-37DD-7E44-B878-10C9B7D67DC4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191-1CD9-5842-916B-6C4437D0D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2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7BFFD1"/>
            </a:gs>
            <a:gs pos="100000">
              <a:srgbClr val="FFFFFF"/>
            </a:gs>
            <a:gs pos="71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0EDF4ADD-E27C-2444-8AF6-B1A2D74240BC}" type="datetime1">
              <a:rPr lang="en-US"/>
              <a:pPr>
                <a:defRPr/>
              </a:pPr>
              <a:t>5/1/13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2DC2B1B0-6A46-8640-A6FA-43E294AE0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hyperlink" Target="http://www.youtube.com/watch?v=RiHRI_Z2Kg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Saxh_mGHt1I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hyperlink" Target="http://www.youtube.com/watch?v=NYbTNFN3NBo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hyperlink" Target="http://www.youtube.com/watch?v=gyT8Xs6Ab-k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hyperlink" Target="http://www.youtube.com/watch?v=WhiF6IqGACo" TargetMode="External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hyperlink" Target="http://www.youtube.com/watch?v=YIAXiE8RedA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5" Type="http://schemas.openxmlformats.org/officeDocument/2006/relationships/hyperlink" Target="http://www.youtube.com/watch?v=p0dWF_3PYh4" TargetMode="External"/><Relationship Id="rId6" Type="http://schemas.openxmlformats.org/officeDocument/2006/relationships/hyperlink" Target="http://www.youtube.com/watch?v=ryrXAGY1dmE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hyperlink" Target="http://www.youtube.com/watch?v=wW23Z94yf24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jpeg"/><Relationship Id="rId5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hyperlink" Target="http://www.youtube.com/watch?v=NXq2GAnvPa4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png"/><Relationship Id="rId5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hyperlink" Target="http://www.youtube.com/watch?v=xL6sKtG2UV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4" Type="http://schemas.openxmlformats.org/officeDocument/2006/relationships/image" Target="../media/image61.png"/><Relationship Id="rId5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hyperlink" Target="http://www.wwnorton.com/college/geo/egeo2/content/animations/2_6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4" Type="http://schemas.openxmlformats.org/officeDocument/2006/relationships/image" Target="../media/image73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hyperlink" Target="http://www.youtube.com/watch?v=0mWQs1_L3fA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hyperlink" Target="http://www.youtube.com/watch?v=0AAITe0MImY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2" y="0"/>
            <a:ext cx="9124847" cy="68377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151" y="0"/>
            <a:ext cx="9124847" cy="206210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8000" dirty="0" smtClean="0">
                <a:solidFill>
                  <a:srgbClr val="C6D9F1"/>
                </a:solidFill>
                <a:latin typeface="Arial Rounded MT Bold"/>
                <a:cs typeface="Arial Rounded MT Bold"/>
              </a:rPr>
              <a:t>PLANET EARTH</a:t>
            </a:r>
          </a:p>
          <a:p>
            <a:pPr algn="ctr" eaLnBrk="1" hangingPunct="1">
              <a:defRPr/>
            </a:pPr>
            <a:r>
              <a:rPr lang="en-US" sz="4400" dirty="0" smtClean="0">
                <a:solidFill>
                  <a:srgbClr val="C6D9F1"/>
                </a:solidFill>
                <a:latin typeface="Arial Rounded MT Bold"/>
                <a:cs typeface="Arial Rounded MT Bold"/>
              </a:rPr>
              <a:t>pp.729-737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951038"/>
            <a:ext cx="9144000" cy="707886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Arial"/>
                <a:cs typeface="Arial"/>
              </a:rPr>
              <a:t>Earth</a:t>
            </a:r>
            <a:r>
              <a:rPr lang="ja-JP" altLang="en-US" sz="4000" b="1" dirty="0" smtClean="0">
                <a:solidFill>
                  <a:srgbClr val="FFFF00"/>
                </a:solidFill>
                <a:latin typeface="Arial"/>
                <a:cs typeface="Arial"/>
              </a:rPr>
              <a:t>’</a:t>
            </a:r>
            <a:r>
              <a:rPr lang="en-US" sz="4000" b="1" dirty="0" smtClean="0">
                <a:solidFill>
                  <a:srgbClr val="FFFF00"/>
                </a:solidFill>
                <a:latin typeface="Arial"/>
                <a:cs typeface="Arial"/>
              </a:rPr>
              <a:t>s Interior and Plate Tectonics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840413"/>
            <a:ext cx="9144000" cy="100647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6000" b="1" dirty="0" smtClean="0">
                <a:solidFill>
                  <a:srgbClr val="FFFF00"/>
                </a:solidFill>
                <a:latin typeface="Arial"/>
                <a:cs typeface="Arial"/>
              </a:rPr>
              <a:t>Chapter 21, Section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3"/>
          <p:cNvSpPr txBox="1">
            <a:spLocks noChangeArrowheads="1"/>
          </p:cNvSpPr>
          <p:nvPr/>
        </p:nvSpPr>
        <p:spPr bwMode="auto">
          <a:xfrm>
            <a:off x="0" y="670155"/>
            <a:ext cx="2209800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u="sng" dirty="0"/>
              <a:t>S </a:t>
            </a:r>
            <a:r>
              <a:rPr lang="en-US" sz="3600" b="1" u="sng" dirty="0" smtClean="0"/>
              <a:t>waves</a:t>
            </a:r>
            <a:r>
              <a:rPr lang="en-US" sz="3600" b="1" dirty="0" smtClean="0"/>
              <a:t>: </a:t>
            </a:r>
            <a:r>
              <a:rPr lang="en-US" sz="2000" b="1" dirty="0" smtClean="0"/>
              <a:t>can’t travel through core (outer/liquid)</a:t>
            </a:r>
            <a:r>
              <a:rPr lang="en-US" sz="2000" b="1" dirty="0" smtClean="0">
                <a:sym typeface="Wingdings"/>
              </a:rPr>
              <a:t>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ym typeface="Wingdings"/>
              </a:rPr>
              <a:t>transverse &amp; can’t travel through liquid</a:t>
            </a:r>
            <a:endParaRPr lang="en-US" sz="4000" b="1" dirty="0">
              <a:solidFill>
                <a:srgbClr val="BF0912"/>
              </a:solidFill>
            </a:endParaRP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76200" y="3657600"/>
            <a:ext cx="2209800" cy="249299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u="sng" dirty="0">
                <a:solidFill>
                  <a:srgbClr val="FFCF15"/>
                </a:solidFill>
              </a:rPr>
              <a:t>P </a:t>
            </a:r>
            <a:r>
              <a:rPr lang="en-US" sz="3600" b="1" u="sng" dirty="0" smtClean="0">
                <a:solidFill>
                  <a:srgbClr val="FFCF15"/>
                </a:solidFill>
              </a:rPr>
              <a:t>waves</a:t>
            </a:r>
            <a:r>
              <a:rPr lang="en-US" sz="3600" b="1" dirty="0" smtClean="0">
                <a:solidFill>
                  <a:srgbClr val="FFCF15"/>
                </a:solidFill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CF15"/>
                </a:solidFill>
              </a:rPr>
              <a:t>can travel through core but deflected</a:t>
            </a:r>
            <a:r>
              <a:rPr lang="en-US" sz="2000" b="1" dirty="0" smtClean="0">
                <a:solidFill>
                  <a:srgbClr val="FFCF15"/>
                </a:solidFill>
                <a:sym typeface="Wingdings"/>
              </a:rPr>
              <a:t>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CF15"/>
                </a:solidFill>
                <a:sym typeface="Wingdings"/>
              </a:rPr>
              <a:t>change in type of matter</a:t>
            </a:r>
            <a:endParaRPr lang="en-US" sz="4000" b="1" dirty="0">
              <a:solidFill>
                <a:srgbClr val="FFCF15"/>
              </a:solidFill>
            </a:endParaRPr>
          </a:p>
        </p:txBody>
      </p:sp>
      <p:pic>
        <p:nvPicPr>
          <p:cNvPr id="33795" name="Picture 5" descr="le05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41350"/>
            <a:ext cx="6400800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 b="1" dirty="0">
                <a:latin typeface="Calibri" charset="0"/>
              </a:rPr>
              <a:t>Evidence of Earth</a:t>
            </a:r>
            <a:r>
              <a:rPr lang="ja-JP" altLang="en-US" sz="3600" b="1" dirty="0">
                <a:latin typeface="Calibri" charset="0"/>
              </a:rPr>
              <a:t>’</a:t>
            </a:r>
            <a:r>
              <a:rPr lang="en-US" altLang="ja-JP" sz="3600" b="1" dirty="0">
                <a:latin typeface="Calibri" charset="0"/>
              </a:rPr>
              <a:t>s Internal Structure</a:t>
            </a:r>
            <a:endParaRPr lang="en-US" sz="3600" b="1" dirty="0">
              <a:latin typeface="Calibri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04800" y="6256796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4"/>
              </a:rPr>
              <a:t>Layers of Earth </a:t>
            </a:r>
            <a:r>
              <a:rPr lang="en-US" b="1" dirty="0" err="1" smtClean="0">
                <a:hlinkClick r:id="rId4"/>
              </a:rPr>
              <a:t>Mr</a:t>
            </a:r>
            <a:r>
              <a:rPr lang="en-US" b="1" dirty="0" smtClean="0">
                <a:hlinkClick r:id="rId4"/>
              </a:rPr>
              <a:t> Lee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0" y="304800"/>
            <a:ext cx="9144000" cy="1006475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6000" dirty="0">
                <a:solidFill>
                  <a:srgbClr val="A6FF0A"/>
                </a:solidFill>
                <a:latin typeface="Calibri" charset="0"/>
              </a:rPr>
              <a:t>PLATE </a:t>
            </a:r>
            <a:r>
              <a:rPr lang="en-US" sz="6000" dirty="0" smtClean="0">
                <a:solidFill>
                  <a:srgbClr val="A6FF0A"/>
                </a:solidFill>
                <a:latin typeface="Calibri" charset="0"/>
              </a:rPr>
              <a:t>TECTONICS</a:t>
            </a:r>
            <a:endParaRPr lang="en-US" sz="4400" dirty="0">
              <a:solidFill>
                <a:srgbClr val="0D0D0D"/>
              </a:solidFill>
              <a:latin typeface="Calibri" charset="0"/>
            </a:endParaRP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4724400" y="1828800"/>
            <a:ext cx="4191000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>
                <a:latin typeface="Calibri" charset="0"/>
              </a:rPr>
              <a:t>*Early 1900s- German scientist = </a:t>
            </a:r>
          </a:p>
          <a:p>
            <a:pPr eaLnBrk="1" hangingPunct="1"/>
            <a:endParaRPr lang="en-US" sz="3600" dirty="0">
              <a:latin typeface="Calibri" charset="0"/>
            </a:endParaRPr>
          </a:p>
          <a:p>
            <a:pPr eaLnBrk="1" hangingPunct="1"/>
            <a:r>
              <a:rPr lang="en-US" sz="3600" dirty="0" smtClean="0">
                <a:latin typeface="Calibri" charset="0"/>
              </a:rPr>
              <a:t>_________________</a:t>
            </a:r>
          </a:p>
          <a:p>
            <a:pPr algn="ctr" eaLnBrk="1" hangingPunct="1"/>
            <a:r>
              <a:rPr lang="en-US" sz="3200" b="1" i="1" dirty="0" smtClean="0">
                <a:latin typeface="Calibri" charset="0"/>
                <a:hlinkClick r:id="rId3"/>
              </a:rPr>
              <a:t>Continental Drift Song</a:t>
            </a:r>
            <a:endParaRPr lang="en-US" sz="3200" b="1" i="1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pic>
        <p:nvPicPr>
          <p:cNvPr id="37891" name="Picture 6" descr="32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3" y="1311274"/>
            <a:ext cx="4015037" cy="303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4572000" y="4651375"/>
            <a:ext cx="4572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 smtClean="0">
                <a:latin typeface="Calibri" charset="0"/>
                <a:sym typeface="Wingdings"/>
              </a:rPr>
              <a:t></a:t>
            </a:r>
            <a:r>
              <a:rPr lang="en-US" sz="4000" dirty="0" smtClean="0">
                <a:latin typeface="Calibri" charset="0"/>
              </a:rPr>
              <a:t>What </a:t>
            </a:r>
            <a:r>
              <a:rPr lang="en-US" sz="4000" dirty="0">
                <a:latin typeface="Calibri" charset="0"/>
              </a:rPr>
              <a:t>observations intrigued Wegener?</a:t>
            </a:r>
            <a:endParaRPr lang="en-US" sz="5400" dirty="0">
              <a:latin typeface="Calibri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724400" y="3124200"/>
            <a:ext cx="4011613" cy="762000"/>
          </a:xfrm>
          <a:prstGeom prst="rect">
            <a:avLst/>
          </a:prstGeom>
          <a:solidFill>
            <a:srgbClr val="8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A6FF0A"/>
                </a:solidFill>
                <a:latin typeface="Calibri" charset="0"/>
              </a:rPr>
              <a:t> Alfred Wegener</a:t>
            </a:r>
            <a:r>
              <a:rPr lang="en-US" sz="3600" dirty="0">
                <a:solidFill>
                  <a:srgbClr val="A6FF0A"/>
                </a:solidFill>
                <a:latin typeface="Calibri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62" y="4348411"/>
            <a:ext cx="4015037" cy="2585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/>
      <p:bldP spid="307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0" y="228600"/>
            <a:ext cx="9144000" cy="2195513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4000">
                <a:solidFill>
                  <a:srgbClr val="A6FF0A"/>
                </a:solidFill>
                <a:latin typeface="Calibri" charset="0"/>
              </a:rPr>
              <a:t> Wegener hypothesized that all of  the continents fit together in the past to form ____________  (Greek: _____________ )</a:t>
            </a:r>
            <a:endParaRPr lang="en-US" sz="4000">
              <a:latin typeface="Calibri" charset="0"/>
            </a:endParaRP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pic>
        <p:nvPicPr>
          <p:cNvPr id="39938" name="Picture 3" descr="Permia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38" b="65730"/>
          <a:stretch>
            <a:fillRect/>
          </a:stretch>
        </p:blipFill>
        <p:spPr bwMode="auto">
          <a:xfrm>
            <a:off x="76200" y="2424113"/>
            <a:ext cx="4343400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28600" y="1371600"/>
            <a:ext cx="2819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rgbClr val="FFCF15"/>
                </a:solidFill>
              </a:rPr>
              <a:t>PANGAEA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4953000" y="1371600"/>
            <a:ext cx="3352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4000">
                <a:solidFill>
                  <a:srgbClr val="FFCF15"/>
                </a:solidFill>
              </a:rPr>
              <a:t>“</a:t>
            </a:r>
            <a:r>
              <a:rPr lang="en-US" altLang="ja-JP" sz="3600">
                <a:solidFill>
                  <a:srgbClr val="FFCF15"/>
                </a:solidFill>
              </a:rPr>
              <a:t>ALL LANDS</a:t>
            </a:r>
            <a:r>
              <a:rPr lang="ja-JP" altLang="en-US" sz="4000">
                <a:solidFill>
                  <a:srgbClr val="FFCF15"/>
                </a:solidFill>
              </a:rPr>
              <a:t>”</a:t>
            </a:r>
            <a:endParaRPr lang="en-US" sz="4000">
              <a:solidFill>
                <a:srgbClr val="FFCF15"/>
              </a:solidFill>
            </a:endParaRP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0" y="5334000"/>
            <a:ext cx="4572000" cy="1190625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/>
              <a:t>PERMIAN               225 million years ago </a:t>
            </a:r>
            <a:endParaRPr lang="en-US" sz="3200"/>
          </a:p>
        </p:txBody>
      </p:sp>
      <p:pic>
        <p:nvPicPr>
          <p:cNvPr id="39942" name="Picture 1" descr="Permia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8" t="66742" r="21436"/>
          <a:stretch>
            <a:fillRect/>
          </a:stretch>
        </p:blipFill>
        <p:spPr bwMode="auto">
          <a:xfrm>
            <a:off x="4572000" y="2111375"/>
            <a:ext cx="45720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Text Box 4"/>
          <p:cNvSpPr txBox="1">
            <a:spLocks noChangeArrowheads="1"/>
          </p:cNvSpPr>
          <p:nvPr/>
        </p:nvSpPr>
        <p:spPr bwMode="auto">
          <a:xfrm>
            <a:off x="5334000" y="5376863"/>
            <a:ext cx="3200400" cy="579437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/>
              <a:t>PRESENT DAY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595630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4"/>
              </a:rPr>
              <a:t>650 million years in under 2 minutes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3019425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800" dirty="0">
                <a:latin typeface="Calibri" charset="0"/>
              </a:rPr>
              <a:t>What </a:t>
            </a:r>
            <a:r>
              <a:rPr lang="en-US" sz="4800" u="sng" dirty="0">
                <a:latin typeface="Calibri" charset="0"/>
              </a:rPr>
              <a:t>evidence</a:t>
            </a:r>
            <a:r>
              <a:rPr lang="en-US" sz="4800" dirty="0">
                <a:latin typeface="Calibri" charset="0"/>
              </a:rPr>
              <a:t> exists to support the theory of </a:t>
            </a:r>
            <a:r>
              <a:rPr lang="en-US" sz="4800" u="sng" dirty="0">
                <a:latin typeface="Calibri" charset="0"/>
              </a:rPr>
              <a:t>plate tectonics</a:t>
            </a:r>
            <a:r>
              <a:rPr lang="en-US" sz="4800" dirty="0">
                <a:latin typeface="Calibri" charset="0"/>
              </a:rPr>
              <a:t> and </a:t>
            </a:r>
            <a:r>
              <a:rPr lang="en-US" sz="4800" u="sng" dirty="0">
                <a:latin typeface="Calibri" charset="0"/>
              </a:rPr>
              <a:t>continental drift</a:t>
            </a:r>
            <a:r>
              <a:rPr lang="en-US" sz="4800" dirty="0">
                <a:latin typeface="Calibri" charset="0"/>
              </a:rPr>
              <a:t>?</a:t>
            </a:r>
          </a:p>
          <a:p>
            <a:pPr algn="ctr" eaLnBrk="1" hangingPunct="1"/>
            <a:r>
              <a:rPr lang="en-US" sz="4800" dirty="0">
                <a:solidFill>
                  <a:srgbClr val="FF1A48"/>
                </a:solidFill>
                <a:latin typeface="Calibri" charset="0"/>
              </a:rPr>
              <a:t>How do we know this?</a:t>
            </a:r>
            <a:endParaRPr lang="en-US" sz="3600" dirty="0">
              <a:latin typeface="Calibri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0" y="3810000"/>
            <a:ext cx="9144000" cy="369888"/>
          </a:xfrm>
          <a:prstGeom prst="rect">
            <a:avLst/>
          </a:prstGeom>
          <a:solidFill>
            <a:srgbClr val="FFCF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1800"/>
          </a:p>
        </p:txBody>
      </p:sp>
      <p:pic>
        <p:nvPicPr>
          <p:cNvPr id="59397" name="Picture 3" descr="F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19425"/>
            <a:ext cx="5186363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4180187"/>
            <a:ext cx="167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4"/>
              </a:rPr>
              <a:t>Pangaea’s Moving Farther Apart Song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Snider-Pellegrini_Wegener_fossil_map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1684_m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0613"/>
            <a:ext cx="32766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3" descr="p9036gn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981200"/>
            <a:ext cx="6115050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4" descr="mesosaurus_fossil_from_Daves-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4200"/>
            <a:ext cx="48895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                          – the same kinds of animals/plants once lived on continents that are now oceans apart.</a:t>
            </a:r>
            <a:endParaRPr lang="en-US" sz="3200">
              <a:latin typeface="Calibri" charset="0"/>
            </a:endParaRPr>
          </a:p>
        </p:txBody>
      </p:sp>
      <p:pic>
        <p:nvPicPr>
          <p:cNvPr id="46085" name="Picture 6" descr="zambi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5" y="3665538"/>
            <a:ext cx="2397125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 Box 9"/>
          <p:cNvSpPr txBox="1">
            <a:spLocks noChangeArrowheads="1"/>
          </p:cNvSpPr>
          <p:nvPr/>
        </p:nvSpPr>
        <p:spPr bwMode="auto">
          <a:xfrm>
            <a:off x="0" y="0"/>
            <a:ext cx="4508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1. ________</a:t>
            </a:r>
            <a:endParaRPr lang="en-US" sz="1800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609600" y="0"/>
            <a:ext cx="3200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FOSSILS</a:t>
            </a:r>
            <a:endParaRPr lang="en-US" sz="1800"/>
          </a:p>
        </p:txBody>
      </p:sp>
      <p:sp>
        <p:nvSpPr>
          <p:cNvPr id="46088" name="Text Box 9"/>
          <p:cNvSpPr txBox="1">
            <a:spLocks noChangeArrowheads="1"/>
          </p:cNvSpPr>
          <p:nvPr/>
        </p:nvSpPr>
        <p:spPr bwMode="auto">
          <a:xfrm>
            <a:off x="5715000" y="1981200"/>
            <a:ext cx="34290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/>
              <a:t>Glossopteris</a:t>
            </a:r>
            <a:r>
              <a:rPr lang="en-US" sz="3200"/>
              <a:t> fern</a:t>
            </a:r>
            <a:endParaRPr lang="en-US" sz="1800"/>
          </a:p>
        </p:txBody>
      </p:sp>
      <p:sp>
        <p:nvSpPr>
          <p:cNvPr id="46089" name="Text Box 10"/>
          <p:cNvSpPr txBox="1">
            <a:spLocks noChangeArrowheads="1"/>
          </p:cNvSpPr>
          <p:nvPr/>
        </p:nvSpPr>
        <p:spPr bwMode="auto">
          <a:xfrm>
            <a:off x="0" y="1981200"/>
            <a:ext cx="48895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/>
              <a:t>Lystrosaurus</a:t>
            </a:r>
            <a:r>
              <a:rPr lang="en-US" sz="3200"/>
              <a:t> land reptile</a:t>
            </a:r>
            <a:endParaRPr lang="en-US" sz="1800"/>
          </a:p>
        </p:txBody>
      </p:sp>
      <p:sp>
        <p:nvSpPr>
          <p:cNvPr id="46090" name="Text Box 11"/>
          <p:cNvSpPr txBox="1">
            <a:spLocks noChangeArrowheads="1"/>
          </p:cNvSpPr>
          <p:nvPr/>
        </p:nvSpPr>
        <p:spPr bwMode="auto">
          <a:xfrm>
            <a:off x="0" y="6278563"/>
            <a:ext cx="4889500" cy="5794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/>
              <a:t>Mesosaurus</a:t>
            </a:r>
            <a:r>
              <a:rPr lang="en-US" sz="3200"/>
              <a:t> FW reptile</a:t>
            </a:r>
            <a:endParaRPr lang="en-US" sz="1800"/>
          </a:p>
        </p:txBody>
      </p:sp>
      <p:sp>
        <p:nvSpPr>
          <p:cNvPr id="46091" name="Text Box 12"/>
          <p:cNvSpPr txBox="1">
            <a:spLocks noChangeArrowheads="1"/>
          </p:cNvSpPr>
          <p:nvPr/>
        </p:nvSpPr>
        <p:spPr bwMode="auto">
          <a:xfrm>
            <a:off x="2444750" y="4103688"/>
            <a:ext cx="4889500" cy="5794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i="1"/>
              <a:t>Cynognathus</a:t>
            </a:r>
            <a:r>
              <a:rPr lang="en-US" sz="3200"/>
              <a:t> land reptile</a:t>
            </a:r>
            <a:endParaRPr lang="en-US" sz="1800"/>
          </a:p>
        </p:txBody>
      </p:sp>
      <p:sp>
        <p:nvSpPr>
          <p:cNvPr id="46092" name="Line 13"/>
          <p:cNvSpPr>
            <a:spLocks noChangeShapeType="1"/>
          </p:cNvSpPr>
          <p:nvPr/>
        </p:nvSpPr>
        <p:spPr bwMode="auto">
          <a:xfrm>
            <a:off x="5715000" y="4683125"/>
            <a:ext cx="1295400" cy="803275"/>
          </a:xfrm>
          <a:prstGeom prst="line">
            <a:avLst/>
          </a:prstGeom>
          <a:noFill/>
          <a:ln w="76200">
            <a:solidFill>
              <a:srgbClr val="BF091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2"/>
          <p:cNvSpPr txBox="1">
            <a:spLocks noChangeArrowheads="1"/>
          </p:cNvSpPr>
          <p:nvPr/>
        </p:nvSpPr>
        <p:spPr bwMode="auto">
          <a:xfrm>
            <a:off x="-12700" y="32385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2.  ________________________________ 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85800" y="323850"/>
            <a:ext cx="830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AGE OF ROCKS (ON OCEAN FLOOR)</a:t>
            </a:r>
            <a:endParaRPr lang="en-US" sz="4000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0" y="1025525"/>
            <a:ext cx="9131300" cy="1190625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>
                <a:solidFill>
                  <a:srgbClr val="C8FF0F"/>
                </a:solidFill>
              </a:rPr>
              <a:t>Rocks are __________ near the </a:t>
            </a:r>
            <a:r>
              <a:rPr lang="en-US" sz="3600" b="1" i="1" dirty="0">
                <a:solidFill>
                  <a:srgbClr val="C8FF0F"/>
                </a:solidFill>
              </a:rPr>
              <a:t>center</a:t>
            </a:r>
            <a:r>
              <a:rPr lang="en-US" sz="3600" dirty="0">
                <a:solidFill>
                  <a:srgbClr val="C8FF0F"/>
                </a:solidFill>
              </a:rPr>
              <a:t> of the Atlantic Ocean.</a:t>
            </a:r>
            <a:endParaRPr lang="en-US" sz="3600" dirty="0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2514600" y="1025525"/>
            <a:ext cx="2667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>
                <a:solidFill>
                  <a:srgbClr val="FFCF15"/>
                </a:solidFill>
              </a:rPr>
              <a:t>YOUNGER</a:t>
            </a:r>
            <a:endParaRPr lang="en-US" sz="3600" dirty="0"/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0" y="3048000"/>
            <a:ext cx="4038600" cy="32512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Times" charset="0"/>
              <a:buChar char="•"/>
            </a:pPr>
            <a:r>
              <a:rPr lang="en-US" sz="3600" dirty="0">
                <a:solidFill>
                  <a:srgbClr val="C8FF0F"/>
                </a:solidFill>
              </a:rPr>
              <a:t> As distance from the center increases, the rocks are _______.</a:t>
            </a:r>
            <a:endParaRPr lang="en-US" sz="3600" dirty="0"/>
          </a:p>
          <a:p>
            <a:pPr eaLnBrk="1" hangingPunct="1">
              <a:spcBef>
                <a:spcPct val="50000"/>
              </a:spcBef>
            </a:pPr>
            <a:endParaRPr lang="en-US" sz="1800" dirty="0"/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0" y="5165725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rgbClr val="FFCF15"/>
                </a:solidFill>
              </a:rPr>
              <a:t>OLDER</a:t>
            </a:r>
            <a:r>
              <a:rPr lang="en-US" sz="3600"/>
              <a:t> </a:t>
            </a:r>
          </a:p>
        </p:txBody>
      </p:sp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752600"/>
            <a:ext cx="5105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 animBg="1"/>
      <p:bldP spid="37899" grpId="0"/>
      <p:bldP spid="69641" grpId="0" animBg="1"/>
      <p:bldP spid="379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figure-2-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90600"/>
            <a:ext cx="4648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28600" y="304800"/>
            <a:ext cx="861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cs typeface="Arial" charset="0"/>
              </a:rPr>
              <a:t>3.  ______________________________</a:t>
            </a:r>
          </a:p>
        </p:txBody>
      </p:sp>
      <p:sp>
        <p:nvSpPr>
          <p:cNvPr id="69636" name="TextBox 3"/>
          <p:cNvSpPr txBox="1">
            <a:spLocks noChangeArrowheads="1"/>
          </p:cNvSpPr>
          <p:nvPr/>
        </p:nvSpPr>
        <p:spPr bwMode="auto">
          <a:xfrm>
            <a:off x="914400" y="304800"/>
            <a:ext cx="7924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/>
              <a:t>MAGNETISM (discovered mid 1960s)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71600" y="5943600"/>
            <a:ext cx="7162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hlinkClick r:id="rId4"/>
              </a:rPr>
              <a:t>Magnetic Reversals Explained</a:t>
            </a:r>
            <a:endParaRPr lang="en-US" sz="3200" b="1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46150"/>
            <a:ext cx="4527419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 descr="v42n2-mativey3en_57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8800" y="533400"/>
            <a:ext cx="335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hlinkClick r:id="rId4"/>
              </a:rPr>
              <a:t>Seafloor Animation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Box 2"/>
          <p:cNvSpPr txBox="1">
            <a:spLocks noChangeArrowheads="1"/>
          </p:cNvSpPr>
          <p:nvPr/>
        </p:nvSpPr>
        <p:spPr bwMode="auto">
          <a:xfrm>
            <a:off x="0" y="701675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4000">
                <a:latin typeface="Calibri" charset="0"/>
              </a:rPr>
              <a:t> bands of rock on the ocean floor have </a:t>
            </a:r>
            <a:r>
              <a:rPr lang="en-US" sz="4000" u="sng">
                <a:latin typeface="Calibri" charset="0"/>
              </a:rPr>
              <a:t>alternating magnetic polarities</a:t>
            </a:r>
            <a:endParaRPr lang="en-US" sz="1800">
              <a:latin typeface="Calibri" charset="0"/>
            </a:endParaRPr>
          </a:p>
        </p:txBody>
      </p:sp>
      <p:sp>
        <p:nvSpPr>
          <p:cNvPr id="56322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3.  Magnetism – (discovered mid 1960s)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0" y="201295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4000">
                <a:latin typeface="Calibri" charset="0"/>
              </a:rPr>
              <a:t> </a:t>
            </a:r>
            <a:r>
              <a:rPr lang="en-US" sz="4000" u="sng">
                <a:latin typeface="Calibri" charset="0"/>
              </a:rPr>
              <a:t>magnetic patterns</a:t>
            </a:r>
            <a:r>
              <a:rPr lang="en-US" sz="4000">
                <a:latin typeface="Calibri" charset="0"/>
              </a:rPr>
              <a:t> (formed when rocks cooled) are </a:t>
            </a:r>
            <a:r>
              <a:rPr lang="en-US" sz="4000" u="sng">
                <a:latin typeface="Calibri" charset="0"/>
              </a:rPr>
              <a:t>symmetrical</a:t>
            </a:r>
            <a:r>
              <a:rPr lang="en-US" sz="4000">
                <a:latin typeface="Calibri" charset="0"/>
              </a:rPr>
              <a:t> (same) on either side of the </a:t>
            </a:r>
            <a:r>
              <a:rPr lang="en-US" sz="4000" u="sng">
                <a:latin typeface="Calibri" charset="0"/>
              </a:rPr>
              <a:t>Mid-Atlantic Ridge</a:t>
            </a:r>
          </a:p>
        </p:txBody>
      </p:sp>
      <p:pic>
        <p:nvPicPr>
          <p:cNvPr id="56324" name="Picture 6" descr="polarity_small_w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9144000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266700" y="859108"/>
            <a:ext cx="815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>
                <a:latin typeface="Calibri" charset="0"/>
              </a:rPr>
              <a:t>The Earth is made of multiple </a:t>
            </a:r>
            <a:r>
              <a:rPr lang="en-US" sz="3600" b="1" u="sng" dirty="0">
                <a:latin typeface="Calibri" charset="0"/>
              </a:rPr>
              <a:t>layers</a:t>
            </a:r>
            <a:r>
              <a:rPr lang="en-US" sz="3600" b="1" dirty="0">
                <a:latin typeface="Calibri" charset="0"/>
              </a:rPr>
              <a:t>: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914400" y="2305552"/>
            <a:ext cx="2362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5400" b="1" u="sng" dirty="0">
                <a:solidFill>
                  <a:srgbClr val="10253F"/>
                </a:solidFill>
                <a:latin typeface="Calibri" charset="0"/>
              </a:rPr>
              <a:t>CRUST</a:t>
            </a:r>
            <a:endParaRPr lang="en-US" sz="4400" u="sng" dirty="0">
              <a:solidFill>
                <a:srgbClr val="10253F"/>
              </a:solidFill>
              <a:latin typeface="Calibri" charset="0"/>
            </a:endParaRPr>
          </a:p>
        </p:txBody>
      </p:sp>
      <p:sp>
        <p:nvSpPr>
          <p:cNvPr id="15367" name="TextBox 13"/>
          <p:cNvSpPr txBox="1">
            <a:spLocks noChangeArrowheads="1"/>
          </p:cNvSpPr>
          <p:nvPr/>
        </p:nvSpPr>
        <p:spPr bwMode="auto">
          <a:xfrm>
            <a:off x="304800" y="3228975"/>
            <a:ext cx="3733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Font typeface="Arial" charset="0"/>
              <a:buChar char="•"/>
            </a:pPr>
            <a:r>
              <a:rPr lang="en-US" sz="3600" dirty="0">
                <a:latin typeface="Calibri" charset="0"/>
              </a:rPr>
              <a:t> </a:t>
            </a:r>
            <a:r>
              <a:rPr lang="en-US" sz="3600" u="sng" dirty="0">
                <a:latin typeface="Calibri" charset="0"/>
              </a:rPr>
              <a:t>topmost</a:t>
            </a:r>
            <a:r>
              <a:rPr lang="en-US" sz="3600" dirty="0">
                <a:latin typeface="Calibri" charset="0"/>
              </a:rPr>
              <a:t> layer of solid and cool rock </a:t>
            </a:r>
          </a:p>
          <a:p>
            <a:pPr algn="ctr" eaLnBrk="1" hangingPunct="1">
              <a:buFont typeface="Arial" charset="0"/>
              <a:buNone/>
            </a:pPr>
            <a:r>
              <a:rPr lang="en-US" sz="3600" dirty="0" smtClean="0">
                <a:latin typeface="Calibri" charset="0"/>
                <a:sym typeface="Wingdings"/>
              </a:rPr>
              <a:t></a:t>
            </a:r>
            <a:r>
              <a:rPr lang="en-US" sz="3600" dirty="0" smtClean="0">
                <a:latin typeface="Calibri" charset="0"/>
              </a:rPr>
              <a:t> </a:t>
            </a:r>
            <a:r>
              <a:rPr lang="en-US" sz="3600" dirty="0">
                <a:latin typeface="Calibri" charset="0"/>
              </a:rPr>
              <a:t>the </a:t>
            </a:r>
            <a:r>
              <a:rPr lang="ja-JP" altLang="en-US" sz="3600" dirty="0">
                <a:latin typeface="Calibri" charset="0"/>
              </a:rPr>
              <a:t>“</a:t>
            </a:r>
            <a:r>
              <a:rPr lang="en-US" altLang="ja-JP" sz="3600" dirty="0">
                <a:latin typeface="Calibri" charset="0"/>
              </a:rPr>
              <a:t>plates</a:t>
            </a:r>
            <a:r>
              <a:rPr lang="ja-JP" altLang="en-US" sz="3600" dirty="0">
                <a:latin typeface="Calibri" charset="0"/>
              </a:rPr>
              <a:t>”</a:t>
            </a:r>
            <a:r>
              <a:rPr lang="en-US" altLang="ja-JP" sz="3600" dirty="0">
                <a:latin typeface="Calibri" charset="0"/>
              </a:rPr>
              <a:t> </a:t>
            </a:r>
            <a:endParaRPr lang="en-US" sz="3600" dirty="0">
              <a:latin typeface="Calibri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800" b="1" u="sng" dirty="0">
                <a:latin typeface="Calibri" charset="0"/>
              </a:rPr>
              <a:t>Earth’</a:t>
            </a:r>
            <a:r>
              <a:rPr lang="en-US" altLang="ja-JP" sz="4800" b="1" u="sng" dirty="0">
                <a:latin typeface="Calibri" charset="0"/>
              </a:rPr>
              <a:t>s Interior</a:t>
            </a:r>
            <a:r>
              <a:rPr lang="en-US" altLang="ja-JP" sz="4800" dirty="0">
                <a:latin typeface="Calibri" charset="0"/>
              </a:rPr>
              <a:t>- pages 729-730</a:t>
            </a:r>
            <a:endParaRPr lang="en-US" sz="4800" dirty="0">
              <a:latin typeface="Calibri" charset="0"/>
            </a:endParaRPr>
          </a:p>
        </p:txBody>
      </p:sp>
      <p:pic>
        <p:nvPicPr>
          <p:cNvPr id="17413" name="Picture 16" descr="Cartoon Earth Lay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88" y="1785938"/>
            <a:ext cx="4849812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image11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91440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7" descr="plate-tectonic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623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13112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4000" dirty="0" smtClean="0">
                <a:solidFill>
                  <a:srgbClr val="FFFFFF"/>
                </a:solidFill>
                <a:latin typeface="Calibri" charset="0"/>
              </a:rPr>
              <a:t>Continents are </a:t>
            </a:r>
            <a:r>
              <a:rPr lang="en-US" sz="4000" i="1" u="sng" dirty="0" smtClean="0">
                <a:solidFill>
                  <a:srgbClr val="FFFFFF"/>
                </a:solidFill>
                <a:latin typeface="Calibri" charset="0"/>
              </a:rPr>
              <a:t>on</a:t>
            </a:r>
            <a:r>
              <a:rPr lang="en-US" sz="4000" dirty="0" smtClean="0">
                <a:solidFill>
                  <a:srgbClr val="FFFFFF"/>
                </a:solidFill>
                <a:latin typeface="Calibri" charset="0"/>
              </a:rPr>
              <a:t> the tectonic plates </a:t>
            </a:r>
            <a:r>
              <a:rPr lang="en-US" sz="4000" b="1" u="sng" dirty="0" smtClean="0">
                <a:solidFill>
                  <a:srgbClr val="FFFFFF"/>
                </a:solidFill>
                <a:latin typeface="Calibri" charset="0"/>
              </a:rPr>
              <a:t>and</a:t>
            </a:r>
            <a:r>
              <a:rPr lang="en-US" sz="4000" dirty="0" smtClean="0">
                <a:solidFill>
                  <a:srgbClr val="FFFFFF"/>
                </a:solidFill>
                <a:latin typeface="Calibri" charset="0"/>
              </a:rPr>
              <a:t> </a:t>
            </a:r>
            <a:r>
              <a:rPr lang="en-US" sz="4000" i="1" u="sng" dirty="0" smtClean="0">
                <a:solidFill>
                  <a:srgbClr val="FFFFFF"/>
                </a:solidFill>
                <a:latin typeface="Calibri" charset="0"/>
              </a:rPr>
              <a:t>move with </a:t>
            </a:r>
            <a:r>
              <a:rPr lang="en-US" sz="4000" dirty="0" smtClean="0">
                <a:solidFill>
                  <a:srgbClr val="FFFFFF"/>
                </a:solidFill>
                <a:latin typeface="Calibri" charset="0"/>
              </a:rPr>
              <a:t>the plates.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Plate%20Bounda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Freeform 3"/>
          <p:cNvSpPr>
            <a:spLocks/>
          </p:cNvSpPr>
          <p:nvPr/>
        </p:nvSpPr>
        <p:spPr bwMode="auto">
          <a:xfrm>
            <a:off x="14288" y="1322388"/>
            <a:ext cx="635000" cy="322262"/>
          </a:xfrm>
          <a:custGeom>
            <a:avLst/>
            <a:gdLst>
              <a:gd name="T0" fmla="*/ 0 w 400"/>
              <a:gd name="T1" fmla="*/ 2147483647 h 203"/>
              <a:gd name="T2" fmla="*/ 2147483647 w 400"/>
              <a:gd name="T3" fmla="*/ 2147483647 h 203"/>
              <a:gd name="T4" fmla="*/ 2147483647 w 400"/>
              <a:gd name="T5" fmla="*/ 2147483647 h 203"/>
              <a:gd name="T6" fmla="*/ 2147483647 w 400"/>
              <a:gd name="T7" fmla="*/ 2147483647 h 2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0" h="203">
                <a:moveTo>
                  <a:pt x="0" y="203"/>
                </a:moveTo>
                <a:cubicBezTo>
                  <a:pt x="45" y="197"/>
                  <a:pt x="168" y="185"/>
                  <a:pt x="209" y="158"/>
                </a:cubicBezTo>
                <a:cubicBezTo>
                  <a:pt x="268" y="118"/>
                  <a:pt x="322" y="70"/>
                  <a:pt x="382" y="31"/>
                </a:cubicBezTo>
                <a:cubicBezTo>
                  <a:pt x="391" y="0"/>
                  <a:pt x="381" y="3"/>
                  <a:pt x="400" y="3"/>
                </a:cubicBezTo>
              </a:path>
            </a:pathLst>
          </a:custGeom>
          <a:noFill/>
          <a:ln w="7620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7" name="Freeform 4"/>
          <p:cNvSpPr>
            <a:spLocks/>
          </p:cNvSpPr>
          <p:nvPr/>
        </p:nvSpPr>
        <p:spPr bwMode="auto">
          <a:xfrm>
            <a:off x="952500" y="1616075"/>
            <a:ext cx="247650" cy="419100"/>
          </a:xfrm>
          <a:custGeom>
            <a:avLst/>
            <a:gdLst>
              <a:gd name="T0" fmla="*/ 0 w 156"/>
              <a:gd name="T1" fmla="*/ 0 h 264"/>
              <a:gd name="T2" fmla="*/ 2147483647 w 156"/>
              <a:gd name="T3" fmla="*/ 2147483647 h 264"/>
              <a:gd name="T4" fmla="*/ 2147483647 w 156"/>
              <a:gd name="T5" fmla="*/ 2147483647 h 264"/>
              <a:gd name="T6" fmla="*/ 2147483647 w 156"/>
              <a:gd name="T7" fmla="*/ 2147483647 h 264"/>
              <a:gd name="T8" fmla="*/ 2147483647 w 156"/>
              <a:gd name="T9" fmla="*/ 2147483647 h 2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" h="264">
                <a:moveTo>
                  <a:pt x="0" y="0"/>
                </a:moveTo>
                <a:cubicBezTo>
                  <a:pt x="17" y="26"/>
                  <a:pt x="33" y="50"/>
                  <a:pt x="64" y="64"/>
                </a:cubicBezTo>
                <a:cubicBezTo>
                  <a:pt x="81" y="71"/>
                  <a:pt x="118" y="82"/>
                  <a:pt x="118" y="82"/>
                </a:cubicBezTo>
                <a:cubicBezTo>
                  <a:pt x="156" y="139"/>
                  <a:pt x="147" y="198"/>
                  <a:pt x="91" y="236"/>
                </a:cubicBezTo>
                <a:cubicBezTo>
                  <a:pt x="88" y="245"/>
                  <a:pt x="82" y="264"/>
                  <a:pt x="82" y="264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8" name="Freeform 5"/>
          <p:cNvSpPr>
            <a:spLocks/>
          </p:cNvSpPr>
          <p:nvPr/>
        </p:nvSpPr>
        <p:spPr bwMode="auto">
          <a:xfrm>
            <a:off x="2170113" y="3189288"/>
            <a:ext cx="312737" cy="1717675"/>
          </a:xfrm>
          <a:custGeom>
            <a:avLst/>
            <a:gdLst>
              <a:gd name="T0" fmla="*/ 2147483647 w 197"/>
              <a:gd name="T1" fmla="*/ 0 h 1082"/>
              <a:gd name="T2" fmla="*/ 2147483647 w 197"/>
              <a:gd name="T3" fmla="*/ 2147483647 h 1082"/>
              <a:gd name="T4" fmla="*/ 2147483647 w 197"/>
              <a:gd name="T5" fmla="*/ 2147483647 h 1082"/>
              <a:gd name="T6" fmla="*/ 2147483647 w 197"/>
              <a:gd name="T7" fmla="*/ 2147483647 h 1082"/>
              <a:gd name="T8" fmla="*/ 2147483647 w 197"/>
              <a:gd name="T9" fmla="*/ 2147483647 h 1082"/>
              <a:gd name="T10" fmla="*/ 2147483647 w 197"/>
              <a:gd name="T11" fmla="*/ 2147483647 h 1082"/>
              <a:gd name="T12" fmla="*/ 2147483647 w 197"/>
              <a:gd name="T13" fmla="*/ 2147483647 h 10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7" h="1082">
                <a:moveTo>
                  <a:pt x="42" y="0"/>
                </a:moveTo>
                <a:cubicBezTo>
                  <a:pt x="19" y="112"/>
                  <a:pt x="0" y="231"/>
                  <a:pt x="87" y="318"/>
                </a:cubicBezTo>
                <a:cubicBezTo>
                  <a:pt x="104" y="363"/>
                  <a:pt x="133" y="389"/>
                  <a:pt x="160" y="427"/>
                </a:cubicBezTo>
                <a:cubicBezTo>
                  <a:pt x="178" y="453"/>
                  <a:pt x="185" y="488"/>
                  <a:pt x="197" y="518"/>
                </a:cubicBezTo>
                <a:cubicBezTo>
                  <a:pt x="193" y="645"/>
                  <a:pt x="192" y="772"/>
                  <a:pt x="187" y="900"/>
                </a:cubicBezTo>
                <a:cubicBezTo>
                  <a:pt x="184" y="945"/>
                  <a:pt x="174" y="990"/>
                  <a:pt x="169" y="1036"/>
                </a:cubicBezTo>
                <a:cubicBezTo>
                  <a:pt x="166" y="1051"/>
                  <a:pt x="160" y="1082"/>
                  <a:pt x="160" y="1082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9" name="Freeform 6"/>
          <p:cNvSpPr>
            <a:spLocks/>
          </p:cNvSpPr>
          <p:nvPr/>
        </p:nvSpPr>
        <p:spPr bwMode="auto">
          <a:xfrm>
            <a:off x="7648575" y="1385888"/>
            <a:ext cx="952500" cy="1095375"/>
          </a:xfrm>
          <a:custGeom>
            <a:avLst/>
            <a:gdLst>
              <a:gd name="T0" fmla="*/ 2147483647 w 600"/>
              <a:gd name="T1" fmla="*/ 0 h 690"/>
              <a:gd name="T2" fmla="*/ 2147483647 w 600"/>
              <a:gd name="T3" fmla="*/ 2147483647 h 690"/>
              <a:gd name="T4" fmla="*/ 2147483647 w 600"/>
              <a:gd name="T5" fmla="*/ 2147483647 h 690"/>
              <a:gd name="T6" fmla="*/ 2147483647 w 600"/>
              <a:gd name="T7" fmla="*/ 2147483647 h 690"/>
              <a:gd name="T8" fmla="*/ 2147483647 w 600"/>
              <a:gd name="T9" fmla="*/ 2147483647 h 690"/>
              <a:gd name="T10" fmla="*/ 2147483647 w 600"/>
              <a:gd name="T11" fmla="*/ 2147483647 h 690"/>
              <a:gd name="T12" fmla="*/ 2147483647 w 600"/>
              <a:gd name="T13" fmla="*/ 2147483647 h 690"/>
              <a:gd name="T14" fmla="*/ 2147483647 w 600"/>
              <a:gd name="T15" fmla="*/ 2147483647 h 690"/>
              <a:gd name="T16" fmla="*/ 2147483647 w 600"/>
              <a:gd name="T17" fmla="*/ 2147483647 h 690"/>
              <a:gd name="T18" fmla="*/ 2147483647 w 600"/>
              <a:gd name="T19" fmla="*/ 2147483647 h 690"/>
              <a:gd name="T20" fmla="*/ 2147483647 w 600"/>
              <a:gd name="T21" fmla="*/ 2147483647 h 690"/>
              <a:gd name="T22" fmla="*/ 2147483647 w 600"/>
              <a:gd name="T23" fmla="*/ 2147483647 h 690"/>
              <a:gd name="T24" fmla="*/ 2147483647 w 600"/>
              <a:gd name="T25" fmla="*/ 2147483647 h 690"/>
              <a:gd name="T26" fmla="*/ 2147483647 w 600"/>
              <a:gd name="T27" fmla="*/ 2147483647 h 690"/>
              <a:gd name="T28" fmla="*/ 2147483647 w 600"/>
              <a:gd name="T29" fmla="*/ 2147483647 h 690"/>
              <a:gd name="T30" fmla="*/ 2147483647 w 600"/>
              <a:gd name="T31" fmla="*/ 2147483647 h 690"/>
              <a:gd name="T32" fmla="*/ 0 w 600"/>
              <a:gd name="T33" fmla="*/ 2147483647 h 6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00" h="690">
                <a:moveTo>
                  <a:pt x="600" y="0"/>
                </a:moveTo>
                <a:cubicBezTo>
                  <a:pt x="591" y="27"/>
                  <a:pt x="588" y="57"/>
                  <a:pt x="573" y="81"/>
                </a:cubicBezTo>
                <a:cubicBezTo>
                  <a:pt x="555" y="108"/>
                  <a:pt x="554" y="106"/>
                  <a:pt x="545" y="136"/>
                </a:cubicBezTo>
                <a:cubicBezTo>
                  <a:pt x="532" y="177"/>
                  <a:pt x="537" y="193"/>
                  <a:pt x="500" y="218"/>
                </a:cubicBezTo>
                <a:cubicBezTo>
                  <a:pt x="494" y="227"/>
                  <a:pt x="489" y="237"/>
                  <a:pt x="482" y="245"/>
                </a:cubicBezTo>
                <a:cubicBezTo>
                  <a:pt x="474" y="252"/>
                  <a:pt x="461" y="254"/>
                  <a:pt x="455" y="263"/>
                </a:cubicBezTo>
                <a:cubicBezTo>
                  <a:pt x="448" y="270"/>
                  <a:pt x="453" y="285"/>
                  <a:pt x="445" y="291"/>
                </a:cubicBezTo>
                <a:cubicBezTo>
                  <a:pt x="429" y="302"/>
                  <a:pt x="391" y="309"/>
                  <a:pt x="391" y="309"/>
                </a:cubicBezTo>
                <a:cubicBezTo>
                  <a:pt x="385" y="318"/>
                  <a:pt x="377" y="326"/>
                  <a:pt x="373" y="336"/>
                </a:cubicBezTo>
                <a:cubicBezTo>
                  <a:pt x="368" y="344"/>
                  <a:pt x="369" y="354"/>
                  <a:pt x="364" y="363"/>
                </a:cubicBezTo>
                <a:cubicBezTo>
                  <a:pt x="350" y="384"/>
                  <a:pt x="320" y="404"/>
                  <a:pt x="300" y="418"/>
                </a:cubicBezTo>
                <a:cubicBezTo>
                  <a:pt x="291" y="431"/>
                  <a:pt x="243" y="504"/>
                  <a:pt x="227" y="518"/>
                </a:cubicBezTo>
                <a:cubicBezTo>
                  <a:pt x="219" y="524"/>
                  <a:pt x="208" y="522"/>
                  <a:pt x="200" y="527"/>
                </a:cubicBezTo>
                <a:cubicBezTo>
                  <a:pt x="180" y="537"/>
                  <a:pt x="163" y="550"/>
                  <a:pt x="145" y="563"/>
                </a:cubicBezTo>
                <a:cubicBezTo>
                  <a:pt x="135" y="568"/>
                  <a:pt x="118" y="581"/>
                  <a:pt x="118" y="581"/>
                </a:cubicBezTo>
                <a:cubicBezTo>
                  <a:pt x="115" y="590"/>
                  <a:pt x="115" y="602"/>
                  <a:pt x="109" y="609"/>
                </a:cubicBezTo>
                <a:cubicBezTo>
                  <a:pt x="78" y="640"/>
                  <a:pt x="31" y="658"/>
                  <a:pt x="0" y="690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0" name="Freeform 7"/>
          <p:cNvSpPr>
            <a:spLocks/>
          </p:cNvSpPr>
          <p:nvPr/>
        </p:nvSpPr>
        <p:spPr bwMode="auto">
          <a:xfrm>
            <a:off x="7778750" y="2063750"/>
            <a:ext cx="403225" cy="836613"/>
          </a:xfrm>
          <a:custGeom>
            <a:avLst/>
            <a:gdLst>
              <a:gd name="T0" fmla="*/ 2147483647 w 254"/>
              <a:gd name="T1" fmla="*/ 0 h 527"/>
              <a:gd name="T2" fmla="*/ 2147483647 w 254"/>
              <a:gd name="T3" fmla="*/ 2147483647 h 527"/>
              <a:gd name="T4" fmla="*/ 2147483647 w 254"/>
              <a:gd name="T5" fmla="*/ 2147483647 h 527"/>
              <a:gd name="T6" fmla="*/ 2147483647 w 254"/>
              <a:gd name="T7" fmla="*/ 2147483647 h 527"/>
              <a:gd name="T8" fmla="*/ 2147483647 w 254"/>
              <a:gd name="T9" fmla="*/ 2147483647 h 527"/>
              <a:gd name="T10" fmla="*/ 2147483647 w 254"/>
              <a:gd name="T11" fmla="*/ 2147483647 h 527"/>
              <a:gd name="T12" fmla="*/ 2147483647 w 254"/>
              <a:gd name="T13" fmla="*/ 2147483647 h 527"/>
              <a:gd name="T14" fmla="*/ 2147483647 w 254"/>
              <a:gd name="T15" fmla="*/ 2147483647 h 527"/>
              <a:gd name="T16" fmla="*/ 0 w 254"/>
              <a:gd name="T17" fmla="*/ 2147483647 h 5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4" h="527">
                <a:moveTo>
                  <a:pt x="218" y="0"/>
                </a:moveTo>
                <a:cubicBezTo>
                  <a:pt x="224" y="18"/>
                  <a:pt x="230" y="35"/>
                  <a:pt x="236" y="54"/>
                </a:cubicBezTo>
                <a:cubicBezTo>
                  <a:pt x="239" y="63"/>
                  <a:pt x="241" y="72"/>
                  <a:pt x="245" y="82"/>
                </a:cubicBezTo>
                <a:cubicBezTo>
                  <a:pt x="247" y="91"/>
                  <a:pt x="254" y="109"/>
                  <a:pt x="254" y="109"/>
                </a:cubicBezTo>
                <a:cubicBezTo>
                  <a:pt x="251" y="172"/>
                  <a:pt x="250" y="236"/>
                  <a:pt x="245" y="300"/>
                </a:cubicBezTo>
                <a:cubicBezTo>
                  <a:pt x="242" y="331"/>
                  <a:pt x="228" y="329"/>
                  <a:pt x="209" y="354"/>
                </a:cubicBezTo>
                <a:cubicBezTo>
                  <a:pt x="152" y="422"/>
                  <a:pt x="222" y="343"/>
                  <a:pt x="182" y="409"/>
                </a:cubicBezTo>
                <a:cubicBezTo>
                  <a:pt x="167" y="432"/>
                  <a:pt x="98" y="456"/>
                  <a:pt x="73" y="473"/>
                </a:cubicBezTo>
                <a:cubicBezTo>
                  <a:pt x="42" y="493"/>
                  <a:pt x="43" y="527"/>
                  <a:pt x="0" y="527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1" name="Line 8"/>
          <p:cNvSpPr>
            <a:spLocks noChangeShapeType="1"/>
          </p:cNvSpPr>
          <p:nvPr/>
        </p:nvSpPr>
        <p:spPr bwMode="auto">
          <a:xfrm>
            <a:off x="3429000" y="6172200"/>
            <a:ext cx="6858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2" name="Freeform 9"/>
          <p:cNvSpPr>
            <a:spLocks/>
          </p:cNvSpPr>
          <p:nvPr/>
        </p:nvSpPr>
        <p:spPr bwMode="auto">
          <a:xfrm>
            <a:off x="1068388" y="2078038"/>
            <a:ext cx="433387" cy="561975"/>
          </a:xfrm>
          <a:custGeom>
            <a:avLst/>
            <a:gdLst>
              <a:gd name="T0" fmla="*/ 0 w 273"/>
              <a:gd name="T1" fmla="*/ 0 h 354"/>
              <a:gd name="T2" fmla="*/ 2147483647 w 273"/>
              <a:gd name="T3" fmla="*/ 2147483647 h 354"/>
              <a:gd name="T4" fmla="*/ 2147483647 w 273"/>
              <a:gd name="T5" fmla="*/ 2147483647 h 354"/>
              <a:gd name="T6" fmla="*/ 2147483647 w 273"/>
              <a:gd name="T7" fmla="*/ 2147483647 h 354"/>
              <a:gd name="T8" fmla="*/ 2147483647 w 273"/>
              <a:gd name="T9" fmla="*/ 2147483647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3" h="354">
                <a:moveTo>
                  <a:pt x="0" y="0"/>
                </a:moveTo>
                <a:cubicBezTo>
                  <a:pt x="39" y="26"/>
                  <a:pt x="78" y="55"/>
                  <a:pt x="118" y="82"/>
                </a:cubicBezTo>
                <a:cubicBezTo>
                  <a:pt x="127" y="88"/>
                  <a:pt x="134" y="96"/>
                  <a:pt x="145" y="100"/>
                </a:cubicBezTo>
                <a:cubicBezTo>
                  <a:pt x="163" y="106"/>
                  <a:pt x="200" y="118"/>
                  <a:pt x="200" y="118"/>
                </a:cubicBezTo>
                <a:cubicBezTo>
                  <a:pt x="273" y="191"/>
                  <a:pt x="245" y="229"/>
                  <a:pt x="245" y="354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3" name="Freeform 10"/>
          <p:cNvSpPr>
            <a:spLocks/>
          </p:cNvSpPr>
          <p:nvPr/>
        </p:nvSpPr>
        <p:spPr bwMode="auto">
          <a:xfrm>
            <a:off x="6205538" y="2058988"/>
            <a:ext cx="750887" cy="354012"/>
          </a:xfrm>
          <a:custGeom>
            <a:avLst/>
            <a:gdLst>
              <a:gd name="T0" fmla="*/ 0 w 473"/>
              <a:gd name="T1" fmla="*/ 2147483647 h 223"/>
              <a:gd name="T2" fmla="*/ 2147483647 w 473"/>
              <a:gd name="T3" fmla="*/ 2147483647 h 223"/>
              <a:gd name="T4" fmla="*/ 2147483647 w 473"/>
              <a:gd name="T5" fmla="*/ 2147483647 h 223"/>
              <a:gd name="T6" fmla="*/ 2147483647 w 473"/>
              <a:gd name="T7" fmla="*/ 2147483647 h 223"/>
              <a:gd name="T8" fmla="*/ 2147483647 w 473"/>
              <a:gd name="T9" fmla="*/ 2147483647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3" h="223">
                <a:moveTo>
                  <a:pt x="0" y="21"/>
                </a:moveTo>
                <a:cubicBezTo>
                  <a:pt x="62" y="0"/>
                  <a:pt x="130" y="18"/>
                  <a:pt x="191" y="39"/>
                </a:cubicBezTo>
                <a:cubicBezTo>
                  <a:pt x="220" y="83"/>
                  <a:pt x="257" y="117"/>
                  <a:pt x="309" y="130"/>
                </a:cubicBezTo>
                <a:cubicBezTo>
                  <a:pt x="331" y="163"/>
                  <a:pt x="343" y="217"/>
                  <a:pt x="391" y="221"/>
                </a:cubicBezTo>
                <a:cubicBezTo>
                  <a:pt x="418" y="223"/>
                  <a:pt x="445" y="221"/>
                  <a:pt x="473" y="221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4" name="Freeform 11"/>
          <p:cNvSpPr>
            <a:spLocks/>
          </p:cNvSpPr>
          <p:nvPr/>
        </p:nvSpPr>
        <p:spPr bwMode="auto">
          <a:xfrm>
            <a:off x="5065713" y="2006600"/>
            <a:ext cx="706437" cy="865188"/>
          </a:xfrm>
          <a:custGeom>
            <a:avLst/>
            <a:gdLst>
              <a:gd name="T0" fmla="*/ 0 w 445"/>
              <a:gd name="T1" fmla="*/ 0 h 545"/>
              <a:gd name="T2" fmla="*/ 2147483647 w 445"/>
              <a:gd name="T3" fmla="*/ 2147483647 h 545"/>
              <a:gd name="T4" fmla="*/ 2147483647 w 445"/>
              <a:gd name="T5" fmla="*/ 2147483647 h 545"/>
              <a:gd name="T6" fmla="*/ 2147483647 w 445"/>
              <a:gd name="T7" fmla="*/ 2147483647 h 545"/>
              <a:gd name="T8" fmla="*/ 2147483647 w 445"/>
              <a:gd name="T9" fmla="*/ 2147483647 h 545"/>
              <a:gd name="T10" fmla="*/ 2147483647 w 445"/>
              <a:gd name="T11" fmla="*/ 2147483647 h 545"/>
              <a:gd name="T12" fmla="*/ 2147483647 w 445"/>
              <a:gd name="T13" fmla="*/ 2147483647 h 5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5" h="545">
                <a:moveTo>
                  <a:pt x="0" y="0"/>
                </a:moveTo>
                <a:cubicBezTo>
                  <a:pt x="8" y="60"/>
                  <a:pt x="17" y="124"/>
                  <a:pt x="82" y="145"/>
                </a:cubicBezTo>
                <a:cubicBezTo>
                  <a:pt x="117" y="198"/>
                  <a:pt x="117" y="274"/>
                  <a:pt x="136" y="336"/>
                </a:cubicBezTo>
                <a:cubicBezTo>
                  <a:pt x="141" y="354"/>
                  <a:pt x="143" y="374"/>
                  <a:pt x="154" y="390"/>
                </a:cubicBezTo>
                <a:cubicBezTo>
                  <a:pt x="166" y="408"/>
                  <a:pt x="191" y="445"/>
                  <a:pt x="191" y="445"/>
                </a:cubicBezTo>
                <a:cubicBezTo>
                  <a:pt x="206" y="505"/>
                  <a:pt x="225" y="489"/>
                  <a:pt x="291" y="499"/>
                </a:cubicBezTo>
                <a:cubicBezTo>
                  <a:pt x="333" y="514"/>
                  <a:pt x="401" y="545"/>
                  <a:pt x="445" y="545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5" name="Freeform 12"/>
          <p:cNvSpPr>
            <a:spLocks/>
          </p:cNvSpPr>
          <p:nvPr/>
        </p:nvSpPr>
        <p:spPr bwMode="auto">
          <a:xfrm>
            <a:off x="3425825" y="288925"/>
            <a:ext cx="774700" cy="5267325"/>
          </a:xfrm>
          <a:custGeom>
            <a:avLst/>
            <a:gdLst>
              <a:gd name="T0" fmla="*/ 2147483647 w 488"/>
              <a:gd name="T1" fmla="*/ 0 h 3318"/>
              <a:gd name="T2" fmla="*/ 2147483647 w 488"/>
              <a:gd name="T3" fmla="*/ 2147483647 h 3318"/>
              <a:gd name="T4" fmla="*/ 2147483647 w 488"/>
              <a:gd name="T5" fmla="*/ 2147483647 h 3318"/>
              <a:gd name="T6" fmla="*/ 2147483647 w 488"/>
              <a:gd name="T7" fmla="*/ 2147483647 h 3318"/>
              <a:gd name="T8" fmla="*/ 2147483647 w 488"/>
              <a:gd name="T9" fmla="*/ 2147483647 h 3318"/>
              <a:gd name="T10" fmla="*/ 2147483647 w 488"/>
              <a:gd name="T11" fmla="*/ 2147483647 h 3318"/>
              <a:gd name="T12" fmla="*/ 2147483647 w 488"/>
              <a:gd name="T13" fmla="*/ 2147483647 h 3318"/>
              <a:gd name="T14" fmla="*/ 2147483647 w 488"/>
              <a:gd name="T15" fmla="*/ 2147483647 h 3318"/>
              <a:gd name="T16" fmla="*/ 2147483647 w 488"/>
              <a:gd name="T17" fmla="*/ 2147483647 h 3318"/>
              <a:gd name="T18" fmla="*/ 2147483647 w 488"/>
              <a:gd name="T19" fmla="*/ 2147483647 h 3318"/>
              <a:gd name="T20" fmla="*/ 2147483647 w 488"/>
              <a:gd name="T21" fmla="*/ 2147483647 h 3318"/>
              <a:gd name="T22" fmla="*/ 2147483647 w 488"/>
              <a:gd name="T23" fmla="*/ 2147483647 h 3318"/>
              <a:gd name="T24" fmla="*/ 2147483647 w 488"/>
              <a:gd name="T25" fmla="*/ 2147483647 h 3318"/>
              <a:gd name="T26" fmla="*/ 2147483647 w 488"/>
              <a:gd name="T27" fmla="*/ 2147483647 h 3318"/>
              <a:gd name="T28" fmla="*/ 2147483647 w 488"/>
              <a:gd name="T29" fmla="*/ 2147483647 h 3318"/>
              <a:gd name="T30" fmla="*/ 2147483647 w 488"/>
              <a:gd name="T31" fmla="*/ 2147483647 h 3318"/>
              <a:gd name="T32" fmla="*/ 2147483647 w 488"/>
              <a:gd name="T33" fmla="*/ 2147483647 h 3318"/>
              <a:gd name="T34" fmla="*/ 2147483647 w 488"/>
              <a:gd name="T35" fmla="*/ 2147483647 h 3318"/>
              <a:gd name="T36" fmla="*/ 2147483647 w 488"/>
              <a:gd name="T37" fmla="*/ 2147483647 h 3318"/>
              <a:gd name="T38" fmla="*/ 2147483647 w 488"/>
              <a:gd name="T39" fmla="*/ 2147483647 h 3318"/>
              <a:gd name="T40" fmla="*/ 2147483647 w 488"/>
              <a:gd name="T41" fmla="*/ 2147483647 h 3318"/>
              <a:gd name="T42" fmla="*/ 2147483647 w 488"/>
              <a:gd name="T43" fmla="*/ 2147483647 h 3318"/>
              <a:gd name="T44" fmla="*/ 2147483647 w 488"/>
              <a:gd name="T45" fmla="*/ 2147483647 h 3318"/>
              <a:gd name="T46" fmla="*/ 2147483647 w 488"/>
              <a:gd name="T47" fmla="*/ 2147483647 h 3318"/>
              <a:gd name="T48" fmla="*/ 2147483647 w 488"/>
              <a:gd name="T49" fmla="*/ 2147483647 h 3318"/>
              <a:gd name="T50" fmla="*/ 2147483647 w 488"/>
              <a:gd name="T51" fmla="*/ 2147483647 h 3318"/>
              <a:gd name="T52" fmla="*/ 2147483647 w 488"/>
              <a:gd name="T53" fmla="*/ 2147483647 h 3318"/>
              <a:gd name="T54" fmla="*/ 2147483647 w 488"/>
              <a:gd name="T55" fmla="*/ 2147483647 h 3318"/>
              <a:gd name="T56" fmla="*/ 2147483647 w 488"/>
              <a:gd name="T57" fmla="*/ 2147483647 h 3318"/>
              <a:gd name="T58" fmla="*/ 2147483647 w 488"/>
              <a:gd name="T59" fmla="*/ 2147483647 h 3318"/>
              <a:gd name="T60" fmla="*/ 2147483647 w 488"/>
              <a:gd name="T61" fmla="*/ 2147483647 h 3318"/>
              <a:gd name="T62" fmla="*/ 2147483647 w 488"/>
              <a:gd name="T63" fmla="*/ 2147483647 h 3318"/>
              <a:gd name="T64" fmla="*/ 2147483647 w 488"/>
              <a:gd name="T65" fmla="*/ 2147483647 h 3318"/>
              <a:gd name="T66" fmla="*/ 2147483647 w 488"/>
              <a:gd name="T67" fmla="*/ 2147483647 h 3318"/>
              <a:gd name="T68" fmla="*/ 2147483647 w 488"/>
              <a:gd name="T69" fmla="*/ 2147483647 h 3318"/>
              <a:gd name="T70" fmla="*/ 2147483647 w 488"/>
              <a:gd name="T71" fmla="*/ 2147483647 h 331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8" h="3318">
                <a:moveTo>
                  <a:pt x="478" y="0"/>
                </a:moveTo>
                <a:cubicBezTo>
                  <a:pt x="465" y="111"/>
                  <a:pt x="488" y="72"/>
                  <a:pt x="406" y="100"/>
                </a:cubicBezTo>
                <a:cubicBezTo>
                  <a:pt x="394" y="143"/>
                  <a:pt x="402" y="157"/>
                  <a:pt x="360" y="173"/>
                </a:cubicBezTo>
                <a:cubicBezTo>
                  <a:pt x="346" y="214"/>
                  <a:pt x="332" y="203"/>
                  <a:pt x="296" y="227"/>
                </a:cubicBezTo>
                <a:cubicBezTo>
                  <a:pt x="309" y="289"/>
                  <a:pt x="330" y="412"/>
                  <a:pt x="260" y="436"/>
                </a:cubicBezTo>
                <a:cubicBezTo>
                  <a:pt x="248" y="452"/>
                  <a:pt x="245" y="474"/>
                  <a:pt x="233" y="491"/>
                </a:cubicBezTo>
                <a:cubicBezTo>
                  <a:pt x="220" y="508"/>
                  <a:pt x="187" y="536"/>
                  <a:pt x="187" y="536"/>
                </a:cubicBezTo>
                <a:cubicBezTo>
                  <a:pt x="170" y="585"/>
                  <a:pt x="149" y="622"/>
                  <a:pt x="133" y="672"/>
                </a:cubicBezTo>
                <a:cubicBezTo>
                  <a:pt x="117" y="720"/>
                  <a:pt x="107" y="812"/>
                  <a:pt x="69" y="845"/>
                </a:cubicBezTo>
                <a:cubicBezTo>
                  <a:pt x="58" y="853"/>
                  <a:pt x="45" y="857"/>
                  <a:pt x="33" y="863"/>
                </a:cubicBezTo>
                <a:cubicBezTo>
                  <a:pt x="18" y="877"/>
                  <a:pt x="0" y="885"/>
                  <a:pt x="24" y="909"/>
                </a:cubicBezTo>
                <a:cubicBezTo>
                  <a:pt x="39" y="924"/>
                  <a:pt x="78" y="945"/>
                  <a:pt x="78" y="945"/>
                </a:cubicBezTo>
                <a:cubicBezTo>
                  <a:pt x="98" y="1030"/>
                  <a:pt x="103" y="1034"/>
                  <a:pt x="78" y="1172"/>
                </a:cubicBezTo>
                <a:cubicBezTo>
                  <a:pt x="74" y="1193"/>
                  <a:pt x="42" y="1227"/>
                  <a:pt x="42" y="1227"/>
                </a:cubicBezTo>
                <a:cubicBezTo>
                  <a:pt x="13" y="1340"/>
                  <a:pt x="28" y="1267"/>
                  <a:pt x="42" y="1509"/>
                </a:cubicBezTo>
                <a:cubicBezTo>
                  <a:pt x="46" y="1583"/>
                  <a:pt x="36" y="1565"/>
                  <a:pt x="69" y="1600"/>
                </a:cubicBezTo>
                <a:cubicBezTo>
                  <a:pt x="75" y="1618"/>
                  <a:pt x="81" y="1636"/>
                  <a:pt x="87" y="1654"/>
                </a:cubicBezTo>
                <a:cubicBezTo>
                  <a:pt x="90" y="1663"/>
                  <a:pt x="89" y="1674"/>
                  <a:pt x="96" y="1681"/>
                </a:cubicBezTo>
                <a:cubicBezTo>
                  <a:pt x="111" y="1696"/>
                  <a:pt x="123" y="1706"/>
                  <a:pt x="133" y="1727"/>
                </a:cubicBezTo>
                <a:cubicBezTo>
                  <a:pt x="164" y="1798"/>
                  <a:pt x="172" y="1882"/>
                  <a:pt x="224" y="1945"/>
                </a:cubicBezTo>
                <a:cubicBezTo>
                  <a:pt x="240" y="1964"/>
                  <a:pt x="286" y="2005"/>
                  <a:pt x="306" y="2009"/>
                </a:cubicBezTo>
                <a:cubicBezTo>
                  <a:pt x="336" y="2015"/>
                  <a:pt x="396" y="2027"/>
                  <a:pt x="396" y="2027"/>
                </a:cubicBezTo>
                <a:cubicBezTo>
                  <a:pt x="426" y="2056"/>
                  <a:pt x="432" y="2096"/>
                  <a:pt x="442" y="2136"/>
                </a:cubicBezTo>
                <a:cubicBezTo>
                  <a:pt x="439" y="2193"/>
                  <a:pt x="438" y="2251"/>
                  <a:pt x="433" y="2309"/>
                </a:cubicBezTo>
                <a:cubicBezTo>
                  <a:pt x="430" y="2338"/>
                  <a:pt x="405" y="2362"/>
                  <a:pt x="396" y="2390"/>
                </a:cubicBezTo>
                <a:cubicBezTo>
                  <a:pt x="383" y="2426"/>
                  <a:pt x="377" y="2471"/>
                  <a:pt x="351" y="2500"/>
                </a:cubicBezTo>
                <a:cubicBezTo>
                  <a:pt x="342" y="2527"/>
                  <a:pt x="332" y="2553"/>
                  <a:pt x="324" y="2581"/>
                </a:cubicBezTo>
                <a:cubicBezTo>
                  <a:pt x="320" y="2590"/>
                  <a:pt x="315" y="2609"/>
                  <a:pt x="315" y="2609"/>
                </a:cubicBezTo>
                <a:cubicBezTo>
                  <a:pt x="322" y="2648"/>
                  <a:pt x="324" y="2671"/>
                  <a:pt x="351" y="2700"/>
                </a:cubicBezTo>
                <a:cubicBezTo>
                  <a:pt x="364" y="2740"/>
                  <a:pt x="383" y="2777"/>
                  <a:pt x="396" y="2818"/>
                </a:cubicBezTo>
                <a:cubicBezTo>
                  <a:pt x="401" y="2868"/>
                  <a:pt x="415" y="2981"/>
                  <a:pt x="415" y="3027"/>
                </a:cubicBezTo>
                <a:cubicBezTo>
                  <a:pt x="415" y="3045"/>
                  <a:pt x="410" y="3063"/>
                  <a:pt x="406" y="3081"/>
                </a:cubicBezTo>
                <a:cubicBezTo>
                  <a:pt x="401" y="3099"/>
                  <a:pt x="387" y="3136"/>
                  <a:pt x="387" y="3136"/>
                </a:cubicBezTo>
                <a:cubicBezTo>
                  <a:pt x="390" y="3163"/>
                  <a:pt x="388" y="3191"/>
                  <a:pt x="396" y="3218"/>
                </a:cubicBezTo>
                <a:cubicBezTo>
                  <a:pt x="398" y="3226"/>
                  <a:pt x="409" y="3229"/>
                  <a:pt x="415" y="3236"/>
                </a:cubicBezTo>
                <a:cubicBezTo>
                  <a:pt x="422" y="3245"/>
                  <a:pt x="460" y="3309"/>
                  <a:pt x="460" y="3318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6" name="Line 13"/>
          <p:cNvSpPr>
            <a:spLocks noChangeShapeType="1"/>
          </p:cNvSpPr>
          <p:nvPr/>
        </p:nvSpPr>
        <p:spPr bwMode="auto">
          <a:xfrm>
            <a:off x="3425825" y="5943600"/>
            <a:ext cx="774700" cy="0"/>
          </a:xfrm>
          <a:prstGeom prst="line">
            <a:avLst/>
          </a:prstGeom>
          <a:noFill/>
          <a:ln w="57150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7" name="Line 14"/>
          <p:cNvSpPr>
            <a:spLocks noChangeShapeType="1"/>
          </p:cNvSpPr>
          <p:nvPr/>
        </p:nvSpPr>
        <p:spPr bwMode="auto">
          <a:xfrm>
            <a:off x="381000" y="5943600"/>
            <a:ext cx="819150" cy="0"/>
          </a:xfrm>
          <a:prstGeom prst="line">
            <a:avLst/>
          </a:prstGeom>
          <a:noFill/>
          <a:ln w="57150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*</a:t>
            </a:r>
            <a:r>
              <a:rPr lang="en-US" sz="4000" u="sng">
                <a:latin typeface="Calibri" charset="0"/>
              </a:rPr>
              <a:t>Convection currents</a:t>
            </a:r>
            <a:r>
              <a:rPr lang="en-US" sz="4000">
                <a:latin typeface="Calibri" charset="0"/>
              </a:rPr>
              <a:t> within the Earth= (hot rock </a:t>
            </a:r>
            <a:r>
              <a:rPr lang="en-US" sz="4000" u="sng">
                <a:latin typeface="Calibri" charset="0"/>
              </a:rPr>
              <a:t>rises</a:t>
            </a:r>
            <a:r>
              <a:rPr lang="en-US" sz="4000">
                <a:latin typeface="Calibri" charset="0"/>
              </a:rPr>
              <a:t>…cooler rock </a:t>
            </a:r>
            <a:r>
              <a:rPr lang="en-US" sz="4000" u="sng">
                <a:latin typeface="Calibri" charset="0"/>
              </a:rPr>
              <a:t>falls</a:t>
            </a:r>
            <a:r>
              <a:rPr lang="en-US" sz="4000">
                <a:latin typeface="Calibri" charset="0"/>
              </a:rPr>
              <a:t>) moves the plates.</a:t>
            </a: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pic>
        <p:nvPicPr>
          <p:cNvPr id="67586" name="Picture 2" descr="convectio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/>
          <a:stretch>
            <a:fillRect/>
          </a:stretch>
        </p:blipFill>
        <p:spPr bwMode="auto">
          <a:xfrm>
            <a:off x="0" y="1952625"/>
            <a:ext cx="9144000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4" name="Picture 4" descr="convectpla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62"/>
          <a:stretch>
            <a:fillRect/>
          </a:stretch>
        </p:blipFill>
        <p:spPr bwMode="auto">
          <a:xfrm>
            <a:off x="0" y="1874838"/>
            <a:ext cx="914400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8960" y="1371600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b="1" dirty="0" smtClean="0">
                <a:hlinkClick r:id="rId5"/>
              </a:rPr>
              <a:t>Convection Currents Explained</a:t>
            </a:r>
            <a:endParaRPr lang="en-US" b="1" dirty="0" smtClean="0"/>
          </a:p>
          <a:p>
            <a:pPr marL="457200" indent="-457200">
              <a:buFont typeface="Arial"/>
              <a:buChar char="•"/>
            </a:pPr>
            <a:r>
              <a:rPr lang="en-US" b="1" dirty="0" smtClean="0">
                <a:hlinkClick r:id="rId6"/>
              </a:rPr>
              <a:t>Convection &amp; Plate Movement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800" b="1" dirty="0">
                <a:latin typeface="Calibri" charset="0"/>
              </a:rPr>
              <a:t>Plate Boundaries (pages 734-737)</a:t>
            </a:r>
          </a:p>
        </p:txBody>
      </p:sp>
      <p:sp>
        <p:nvSpPr>
          <p:cNvPr id="69634" name="TextBox 2"/>
          <p:cNvSpPr txBox="1">
            <a:spLocks noChangeArrowheads="1"/>
          </p:cNvSpPr>
          <p:nvPr/>
        </p:nvSpPr>
        <p:spPr bwMode="auto">
          <a:xfrm>
            <a:off x="0" y="1058863"/>
            <a:ext cx="914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dirty="0">
                <a:latin typeface="Calibri" charset="0"/>
              </a:rPr>
              <a:t>* Classified </a:t>
            </a:r>
            <a:r>
              <a:rPr lang="en-US" sz="2800" b="1" i="1" dirty="0">
                <a:latin typeface="Calibri" charset="0"/>
              </a:rPr>
              <a:t>how to plates move in relation to each other</a:t>
            </a:r>
          </a:p>
        </p:txBody>
      </p:sp>
      <p:pic>
        <p:nvPicPr>
          <p:cNvPr id="69635" name="Picture 4" descr="PlateBoundari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38" b="10258"/>
          <a:stretch>
            <a:fillRect/>
          </a:stretch>
        </p:blipFill>
        <p:spPr bwMode="auto">
          <a:xfrm>
            <a:off x="0" y="1752600"/>
            <a:ext cx="9144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3"/>
          <p:cNvSpPr txBox="1">
            <a:spLocks noChangeArrowheads="1"/>
          </p:cNvSpPr>
          <p:nvPr/>
        </p:nvSpPr>
        <p:spPr bwMode="auto">
          <a:xfrm>
            <a:off x="0" y="304800"/>
            <a:ext cx="91440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      _________________ boundary:</a:t>
            </a: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pic>
        <p:nvPicPr>
          <p:cNvPr id="71682" name="Picture 4" descr="65871main_Divergent_Boundar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3"/>
          <a:stretch>
            <a:fillRect/>
          </a:stretch>
        </p:blipFill>
        <p:spPr bwMode="auto">
          <a:xfrm>
            <a:off x="1981200" y="3949700"/>
            <a:ext cx="5227638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838200" y="0"/>
            <a:ext cx="441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>
                <a:solidFill>
                  <a:schemeClr val="folHlink"/>
                </a:solidFill>
              </a:rPr>
              <a:t>DIVERGENT</a:t>
            </a:r>
            <a:endParaRPr lang="en-US" sz="1800"/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0" y="1281113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4000">
                <a:latin typeface="Calibri" charset="0"/>
              </a:rPr>
              <a:t> Occurs where two tectonic plates </a:t>
            </a:r>
            <a:r>
              <a:rPr lang="en-US" sz="4000" u="sng">
                <a:latin typeface="Calibri" charset="0"/>
              </a:rPr>
              <a:t>move apart</a:t>
            </a:r>
            <a:r>
              <a:rPr lang="en-US" sz="4000">
                <a:latin typeface="Calibri" charset="0"/>
              </a:rPr>
              <a:t> and create a gap.</a:t>
            </a:r>
          </a:p>
        </p:txBody>
      </p:sp>
      <p:pic>
        <p:nvPicPr>
          <p:cNvPr id="94214" name="Picture 6" descr="pla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2388"/>
            <a:ext cx="91440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3"/>
          <p:cNvSpPr txBox="1">
            <a:spLocks noChangeArrowheads="1"/>
          </p:cNvSpPr>
          <p:nvPr/>
        </p:nvSpPr>
        <p:spPr bwMode="auto">
          <a:xfrm>
            <a:off x="0" y="219075"/>
            <a:ext cx="9144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 </a:t>
            </a:r>
          </a:p>
        </p:txBody>
      </p:sp>
      <p:sp>
        <p:nvSpPr>
          <p:cNvPr id="73730" name="TextBox 7"/>
          <p:cNvSpPr txBox="1">
            <a:spLocks noChangeArrowheads="1"/>
          </p:cNvSpPr>
          <p:nvPr/>
        </p:nvSpPr>
        <p:spPr bwMode="auto">
          <a:xfrm>
            <a:off x="0" y="25361"/>
            <a:ext cx="91440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3600" dirty="0">
                <a:latin typeface="Calibri" charset="0"/>
              </a:rPr>
              <a:t> </a:t>
            </a:r>
            <a:r>
              <a:rPr lang="en-US" sz="4000" dirty="0">
                <a:latin typeface="Calibri" charset="0"/>
              </a:rPr>
              <a:t>Forms </a:t>
            </a:r>
            <a:r>
              <a:rPr lang="en-US" sz="4000" u="sng" dirty="0">
                <a:latin typeface="Calibri" charset="0"/>
              </a:rPr>
              <a:t>mid-ocean ridge</a:t>
            </a:r>
            <a:r>
              <a:rPr lang="en-US" sz="4000" dirty="0">
                <a:latin typeface="Calibri" charset="0"/>
              </a:rPr>
              <a:t> (from rising magma). Hot rock from the </a:t>
            </a:r>
            <a:r>
              <a:rPr lang="en-US" sz="4000" u="sng" dirty="0">
                <a:latin typeface="Calibri" charset="0"/>
              </a:rPr>
              <a:t>asthenosphere</a:t>
            </a:r>
            <a:r>
              <a:rPr lang="en-US" sz="4000" dirty="0">
                <a:latin typeface="Calibri" charset="0"/>
              </a:rPr>
              <a:t> rises up and cools to form </a:t>
            </a:r>
            <a:r>
              <a:rPr lang="en-US" sz="4000" b="1" dirty="0">
                <a:latin typeface="Calibri" charset="0"/>
              </a:rPr>
              <a:t>new</a:t>
            </a:r>
            <a:r>
              <a:rPr lang="en-US" sz="4000" dirty="0">
                <a:latin typeface="Calibri" charset="0"/>
              </a:rPr>
              <a:t> </a:t>
            </a:r>
            <a:r>
              <a:rPr lang="en-US" sz="4000" b="1" dirty="0">
                <a:latin typeface="Calibri" charset="0"/>
              </a:rPr>
              <a:t>igneous rock</a:t>
            </a:r>
            <a:r>
              <a:rPr lang="en-US" sz="4000" dirty="0">
                <a:latin typeface="Calibri" charset="0"/>
              </a:rPr>
              <a:t>.   </a:t>
            </a:r>
            <a:endParaRPr lang="en-US" sz="3600" dirty="0">
              <a:latin typeface="Calibri" charset="0"/>
            </a:endParaRPr>
          </a:p>
        </p:txBody>
      </p:sp>
      <p:pic>
        <p:nvPicPr>
          <p:cNvPr id="73731" name="Picture 8" descr="obj50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7"/>
          <a:stretch>
            <a:fillRect/>
          </a:stretch>
        </p:blipFill>
        <p:spPr bwMode="auto">
          <a:xfrm>
            <a:off x="5407292" y="2682874"/>
            <a:ext cx="3753615" cy="417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TextBox 9"/>
          <p:cNvSpPr txBox="1">
            <a:spLocks noChangeArrowheads="1"/>
          </p:cNvSpPr>
          <p:nvPr/>
        </p:nvSpPr>
        <p:spPr bwMode="auto">
          <a:xfrm>
            <a:off x="5407292" y="2098098"/>
            <a:ext cx="3736708" cy="58477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 dirty="0">
                <a:solidFill>
                  <a:srgbClr val="000000"/>
                </a:solidFill>
                <a:latin typeface="Calibri" charset="0"/>
              </a:rPr>
              <a:t>Divergent boundary </a:t>
            </a:r>
          </a:p>
        </p:txBody>
      </p:sp>
      <p:pic>
        <p:nvPicPr>
          <p:cNvPr id="7" name="Picture 2" descr="http://faculty.scf.edu/rizkf/OCE1001/Images/seafloorspread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9906"/>
            <a:ext cx="5407292" cy="4285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3" descr="4_3_1_0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76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8" name="Text Box 3"/>
          <p:cNvSpPr txBox="1">
            <a:spLocks noChangeArrowheads="1"/>
          </p:cNvSpPr>
          <p:nvPr/>
        </p:nvSpPr>
        <p:spPr bwMode="auto">
          <a:xfrm>
            <a:off x="0" y="701675"/>
            <a:ext cx="4191000" cy="11906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/>
              <a:t>a.  MID-ATLANTIC RIDGE</a:t>
            </a:r>
            <a:endParaRPr lang="en-US" sz="1800"/>
          </a:p>
        </p:txBody>
      </p:sp>
      <p:sp>
        <p:nvSpPr>
          <p:cNvPr id="75779" name="Line 4"/>
          <p:cNvSpPr>
            <a:spLocks noChangeShapeType="1"/>
          </p:cNvSpPr>
          <p:nvPr/>
        </p:nvSpPr>
        <p:spPr bwMode="auto">
          <a:xfrm>
            <a:off x="3810000" y="1663700"/>
            <a:ext cx="762000" cy="457200"/>
          </a:xfrm>
          <a:prstGeom prst="line">
            <a:avLst/>
          </a:prstGeom>
          <a:noFill/>
          <a:ln w="76200">
            <a:solidFill>
              <a:srgbClr val="BF091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/>
              <a:t>Examples of Divergent Boundaries</a:t>
            </a:r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Bridge_across_continents_icela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Picture 2" descr="Fig16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3321050"/>
            <a:ext cx="340995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Box 3"/>
          <p:cNvSpPr txBox="1">
            <a:spLocks noChangeArrowheads="1"/>
          </p:cNvSpPr>
          <p:nvPr/>
        </p:nvSpPr>
        <p:spPr bwMode="auto">
          <a:xfrm>
            <a:off x="57150" y="0"/>
            <a:ext cx="8858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latin typeface="Calibri" charset="0"/>
              </a:rPr>
              <a:t>* </a:t>
            </a:r>
            <a:r>
              <a:rPr lang="en-US" sz="3600" u="sng">
                <a:latin typeface="Calibri" charset="0"/>
              </a:rPr>
              <a:t>ICELAND</a:t>
            </a:r>
            <a:r>
              <a:rPr lang="en-US" sz="3600">
                <a:latin typeface="Calibri" charset="0"/>
              </a:rPr>
              <a:t> is right ON the </a:t>
            </a:r>
            <a:r>
              <a:rPr lang="en-US" sz="3600" u="sng">
                <a:latin typeface="Calibri" charset="0"/>
              </a:rPr>
              <a:t>mid-Atlantic Ridge</a:t>
            </a:r>
            <a:endParaRPr lang="en-US" sz="40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 descr="1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6838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rot="10800000" flipV="1">
            <a:off x="4876800" y="1393825"/>
            <a:ext cx="1676400" cy="609600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875" name="Text Box 5"/>
          <p:cNvSpPr txBox="1">
            <a:spLocks noChangeArrowheads="1"/>
          </p:cNvSpPr>
          <p:nvPr/>
        </p:nvSpPr>
        <p:spPr bwMode="auto">
          <a:xfrm>
            <a:off x="0" y="6156325"/>
            <a:ext cx="9144000" cy="701675"/>
          </a:xfrm>
          <a:prstGeom prst="rect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/>
              <a:t>Examples of Divergent Boundaries</a:t>
            </a:r>
            <a:endParaRPr lang="en-US" sz="1800"/>
          </a:p>
        </p:txBody>
      </p:sp>
      <p:sp>
        <p:nvSpPr>
          <p:cNvPr id="79876" name="TextBox 2"/>
          <p:cNvSpPr txBox="1">
            <a:spLocks noChangeArrowheads="1"/>
          </p:cNvSpPr>
          <p:nvPr/>
        </p:nvSpPr>
        <p:spPr bwMode="auto">
          <a:xfrm>
            <a:off x="6229350" y="682625"/>
            <a:ext cx="2914650" cy="1320800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b.  RED SEA (E. Africa)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304800" y="228600"/>
            <a:ext cx="853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5400" b="1" u="sng" dirty="0" smtClean="0">
                <a:latin typeface="Calibri" charset="0"/>
              </a:rPr>
              <a:t>TWO </a:t>
            </a:r>
            <a:r>
              <a:rPr lang="en-US" sz="5400" b="1" u="sng" dirty="0">
                <a:latin typeface="Calibri" charset="0"/>
              </a:rPr>
              <a:t>TYPES OF CRUST</a:t>
            </a:r>
          </a:p>
        </p:txBody>
      </p:sp>
      <p:pic>
        <p:nvPicPr>
          <p:cNvPr id="19458" name="Picture 3" descr="Oceanic-continental_convergence_Fig21oceancont_i1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731996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914400" y="2590800"/>
            <a:ext cx="1524000" cy="457200"/>
          </a:xfrm>
          <a:prstGeom prst="straightConnector1">
            <a:avLst/>
          </a:prstGeom>
          <a:ln w="7620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6553995" y="2818606"/>
            <a:ext cx="1522412" cy="3175"/>
          </a:xfrm>
          <a:prstGeom prst="straightConnector1">
            <a:avLst/>
          </a:prstGeom>
          <a:ln w="7620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61" name="TextBox 11"/>
          <p:cNvSpPr txBox="1">
            <a:spLocks noChangeArrowheads="1"/>
          </p:cNvSpPr>
          <p:nvPr/>
        </p:nvSpPr>
        <p:spPr bwMode="auto">
          <a:xfrm>
            <a:off x="304800" y="1227138"/>
            <a:ext cx="2514600" cy="82391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>
                <a:latin typeface="Calibri" charset="0"/>
              </a:rPr>
              <a:t>OCEANIC</a:t>
            </a:r>
          </a:p>
        </p:txBody>
      </p:sp>
      <p:sp>
        <p:nvSpPr>
          <p:cNvPr id="19462" name="TextBox 12"/>
          <p:cNvSpPr txBox="1">
            <a:spLocks noChangeArrowheads="1"/>
          </p:cNvSpPr>
          <p:nvPr/>
        </p:nvSpPr>
        <p:spPr bwMode="auto">
          <a:xfrm>
            <a:off x="5100638" y="1152525"/>
            <a:ext cx="4043362" cy="823913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>
                <a:latin typeface="Calibri" charset="0"/>
              </a:rPr>
              <a:t>CONTINENTAL</a:t>
            </a:r>
          </a:p>
        </p:txBody>
      </p:sp>
      <p:sp>
        <p:nvSpPr>
          <p:cNvPr id="19463" name="TextBox 15"/>
          <p:cNvSpPr txBox="1">
            <a:spLocks noChangeArrowheads="1"/>
          </p:cNvSpPr>
          <p:nvPr/>
        </p:nvSpPr>
        <p:spPr bwMode="auto">
          <a:xfrm>
            <a:off x="0" y="57912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>
                <a:latin typeface="Calibri" charset="0"/>
              </a:rPr>
              <a:t>HOW ARE THE TWO TYPES OF CRUST DIFFERENT?</a:t>
            </a:r>
          </a:p>
        </p:txBody>
      </p:sp>
      <p:sp>
        <p:nvSpPr>
          <p:cNvPr id="19464" name="AutoShape 1036"/>
          <p:cNvSpPr>
            <a:spLocks noChangeArrowheads="1"/>
          </p:cNvSpPr>
          <p:nvPr/>
        </p:nvSpPr>
        <p:spPr bwMode="auto">
          <a:xfrm>
            <a:off x="2590800" y="3886200"/>
            <a:ext cx="1295400" cy="533400"/>
          </a:xfrm>
          <a:prstGeom prst="rightArrow">
            <a:avLst>
              <a:gd name="adj1" fmla="val 50000"/>
              <a:gd name="adj2" fmla="val 60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19465" name="AutoShape 1037"/>
          <p:cNvSpPr>
            <a:spLocks noChangeArrowheads="1"/>
          </p:cNvSpPr>
          <p:nvPr/>
        </p:nvSpPr>
        <p:spPr bwMode="auto">
          <a:xfrm rot="10656844">
            <a:off x="5715000" y="3886200"/>
            <a:ext cx="1295400" cy="533400"/>
          </a:xfrm>
          <a:prstGeom prst="rightArrow">
            <a:avLst>
              <a:gd name="adj1" fmla="val 50000"/>
              <a:gd name="adj2" fmla="val 60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19466" name="AutoShape 1038"/>
          <p:cNvSpPr>
            <a:spLocks noChangeArrowheads="1"/>
          </p:cNvSpPr>
          <p:nvPr/>
        </p:nvSpPr>
        <p:spPr bwMode="auto">
          <a:xfrm rot="2776881">
            <a:off x="4452938" y="4724400"/>
            <a:ext cx="1295400" cy="533400"/>
          </a:xfrm>
          <a:prstGeom prst="rightArrow">
            <a:avLst>
              <a:gd name="adj1" fmla="val 50000"/>
              <a:gd name="adj2" fmla="val 607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6" descr="W2E2_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463"/>
            <a:ext cx="47244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2" name="Text Box 5"/>
          <p:cNvSpPr txBox="1">
            <a:spLocks noChangeArrowheads="1"/>
          </p:cNvSpPr>
          <p:nvPr/>
        </p:nvSpPr>
        <p:spPr bwMode="auto">
          <a:xfrm>
            <a:off x="0" y="1584325"/>
            <a:ext cx="4419600" cy="1311275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</a:rPr>
              <a:t>How is the Red Sea forming?</a:t>
            </a:r>
            <a:endParaRPr lang="en-US" sz="180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324100" y="2895600"/>
            <a:ext cx="2095500" cy="771525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924" name="Text Box 7"/>
          <p:cNvSpPr txBox="1">
            <a:spLocks noChangeArrowheads="1"/>
          </p:cNvSpPr>
          <p:nvPr/>
        </p:nvSpPr>
        <p:spPr bwMode="auto">
          <a:xfrm>
            <a:off x="152400" y="3200400"/>
            <a:ext cx="38100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Look at diagrams and then describe in your own words…</a:t>
            </a:r>
            <a:endParaRPr lang="en-US" sz="1800"/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358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hlinkClick r:id="rId4"/>
              </a:rPr>
              <a:t>Crust in Pieces Song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1"/>
          <p:cNvSpPr txBox="1">
            <a:spLocks noChangeArrowheads="1"/>
          </p:cNvSpPr>
          <p:nvPr/>
        </p:nvSpPr>
        <p:spPr bwMode="auto">
          <a:xfrm>
            <a:off x="0" y="3048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      _____________________ boundary:</a:t>
            </a:r>
            <a:endParaRPr lang="en-US" sz="1800">
              <a:latin typeface="Calibri" charset="0"/>
            </a:endParaRPr>
          </a:p>
        </p:txBody>
      </p:sp>
      <p:pic>
        <p:nvPicPr>
          <p:cNvPr id="83970" name="Picture 2" descr="65872main_Convergent_Boundary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3"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Text Box 4"/>
          <p:cNvSpPr txBox="1">
            <a:spLocks noChangeArrowheads="1"/>
          </p:cNvSpPr>
          <p:nvPr/>
        </p:nvSpPr>
        <p:spPr bwMode="auto">
          <a:xfrm>
            <a:off x="914400" y="533400"/>
            <a:ext cx="22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1800"/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914400" y="76200"/>
            <a:ext cx="5105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>
                <a:solidFill>
                  <a:schemeClr val="folHlink"/>
                </a:solidFill>
              </a:rPr>
              <a:t>CONVERGENT</a:t>
            </a:r>
            <a:endParaRPr lang="en-US" sz="1800"/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228600" y="1371600"/>
            <a:ext cx="891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4000" dirty="0">
                <a:latin typeface="Calibri" charset="0"/>
              </a:rPr>
              <a:t> Occurs where two plates </a:t>
            </a:r>
            <a:r>
              <a:rPr lang="en-US" sz="4000" b="1" u="sng" dirty="0">
                <a:latin typeface="Calibri" charset="0"/>
              </a:rPr>
              <a:t>push</a:t>
            </a:r>
            <a:r>
              <a:rPr lang="en-US" sz="4000" dirty="0">
                <a:latin typeface="Calibri" charset="0"/>
              </a:rPr>
              <a:t> together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/>
      <p:bldP spid="1003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 dirty="0">
                <a:latin typeface="Calibri" charset="0"/>
              </a:rPr>
              <a:t>3 different situations for convergent boundaries…</a:t>
            </a:r>
          </a:p>
        </p:txBody>
      </p:sp>
      <p:pic>
        <p:nvPicPr>
          <p:cNvPr id="102403" name="Picture 2" descr="Fig21contcon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"/>
          <a:stretch>
            <a:fillRect/>
          </a:stretch>
        </p:blipFill>
        <p:spPr bwMode="auto">
          <a:xfrm>
            <a:off x="2382838" y="4191000"/>
            <a:ext cx="4506912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Picture 3" descr="Fig21oceanocean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6"/>
          <a:stretch>
            <a:fillRect/>
          </a:stretch>
        </p:blipFill>
        <p:spPr bwMode="auto">
          <a:xfrm>
            <a:off x="4916488" y="1374775"/>
            <a:ext cx="4227512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2" name="Picture 4" descr="Fig21oceancont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0"/>
          <a:stretch>
            <a:fillRect/>
          </a:stretch>
        </p:blipFill>
        <p:spPr bwMode="auto">
          <a:xfrm>
            <a:off x="0" y="1084263"/>
            <a:ext cx="46609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TextBox 7"/>
          <p:cNvSpPr txBox="1">
            <a:spLocks noChangeArrowheads="1"/>
          </p:cNvSpPr>
          <p:nvPr/>
        </p:nvSpPr>
        <p:spPr bwMode="auto">
          <a:xfrm>
            <a:off x="0" y="422275"/>
            <a:ext cx="1295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8000">
                <a:latin typeface="Calibri" charset="0"/>
              </a:rPr>
              <a:t>a.</a:t>
            </a:r>
          </a:p>
        </p:txBody>
      </p:sp>
      <p:sp>
        <p:nvSpPr>
          <p:cNvPr id="86022" name="TextBox 8"/>
          <p:cNvSpPr txBox="1">
            <a:spLocks noChangeArrowheads="1"/>
          </p:cNvSpPr>
          <p:nvPr/>
        </p:nvSpPr>
        <p:spPr bwMode="auto">
          <a:xfrm>
            <a:off x="4660900" y="422275"/>
            <a:ext cx="1295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8000">
                <a:latin typeface="Calibri" charset="0"/>
              </a:rPr>
              <a:t>b.</a:t>
            </a:r>
          </a:p>
        </p:txBody>
      </p:sp>
      <p:sp>
        <p:nvSpPr>
          <p:cNvPr id="86023" name="TextBox 9"/>
          <p:cNvSpPr txBox="1">
            <a:spLocks noChangeArrowheads="1"/>
          </p:cNvSpPr>
          <p:nvPr/>
        </p:nvSpPr>
        <p:spPr bwMode="auto">
          <a:xfrm>
            <a:off x="1735138" y="3886200"/>
            <a:ext cx="1295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8000">
                <a:latin typeface="Calibri" charset="0"/>
              </a:rPr>
              <a:t>c.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>
                <a:latin typeface="Calibri" charset="0"/>
              </a:rPr>
              <a:t>a.  </a:t>
            </a:r>
            <a:r>
              <a:rPr lang="en-US" sz="3600" b="1" u="sng" dirty="0">
                <a:latin typeface="Calibri" charset="0"/>
              </a:rPr>
              <a:t>Oceanic – C</a:t>
            </a:r>
            <a:r>
              <a:rPr lang="en-US" sz="3600" b="1" u="sng" dirty="0" smtClean="0">
                <a:latin typeface="Calibri" charset="0"/>
              </a:rPr>
              <a:t>ontinental</a:t>
            </a:r>
            <a:r>
              <a:rPr lang="en-US" sz="3600" dirty="0" smtClean="0">
                <a:latin typeface="Calibri" charset="0"/>
              </a:rPr>
              <a:t> </a:t>
            </a:r>
            <a:r>
              <a:rPr lang="en-US" sz="3600" dirty="0">
                <a:latin typeface="Calibri" charset="0"/>
              </a:rPr>
              <a:t>- Oceanic plate is more _______ and sinks below the continental plate.  This is called _______________. </a:t>
            </a:r>
          </a:p>
        </p:txBody>
      </p:sp>
      <p:pic>
        <p:nvPicPr>
          <p:cNvPr id="88066" name="Picture 5" descr="Fig21oceancon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0"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2209800" y="4724400"/>
            <a:ext cx="15240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Right Arrow 8"/>
          <p:cNvSpPr/>
          <p:nvPr/>
        </p:nvSpPr>
        <p:spPr>
          <a:xfrm rot="3010642">
            <a:off x="4495800" y="5678488"/>
            <a:ext cx="15240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Right Arrow 9"/>
          <p:cNvSpPr/>
          <p:nvPr/>
        </p:nvSpPr>
        <p:spPr>
          <a:xfrm rot="10800000">
            <a:off x="5791200" y="4724400"/>
            <a:ext cx="10668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599" name="Text Box 8"/>
          <p:cNvSpPr txBox="1">
            <a:spLocks noChangeArrowheads="1"/>
          </p:cNvSpPr>
          <p:nvPr/>
        </p:nvSpPr>
        <p:spPr bwMode="auto">
          <a:xfrm>
            <a:off x="1143000" y="533400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DENSE</a:t>
            </a:r>
            <a:endParaRPr lang="en-US" sz="1800"/>
          </a:p>
        </p:txBody>
      </p:sp>
      <p:sp>
        <p:nvSpPr>
          <p:cNvPr id="110600" name="Text Box 9"/>
          <p:cNvSpPr txBox="1">
            <a:spLocks noChangeArrowheads="1"/>
          </p:cNvSpPr>
          <p:nvPr/>
        </p:nvSpPr>
        <p:spPr bwMode="auto">
          <a:xfrm>
            <a:off x="3733800" y="1098550"/>
            <a:ext cx="3295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tx2"/>
                </a:solidFill>
              </a:rPr>
              <a:t>SUB</a:t>
            </a:r>
            <a:r>
              <a:rPr lang="en-US" sz="3600">
                <a:solidFill>
                  <a:schemeClr val="tx2"/>
                </a:solidFill>
              </a:rPr>
              <a:t>DUCTION</a:t>
            </a:r>
            <a:endParaRPr lang="en-US" sz="1800"/>
          </a:p>
        </p:txBody>
      </p:sp>
      <p:sp>
        <p:nvSpPr>
          <p:cNvPr id="2" name="TextBox 1"/>
          <p:cNvSpPr txBox="1"/>
          <p:nvPr/>
        </p:nvSpPr>
        <p:spPr>
          <a:xfrm rot="2658471">
            <a:off x="3570943" y="5125137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DENSER</a:t>
            </a:r>
            <a:endParaRPr lang="en-US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Box 4"/>
          <p:cNvSpPr txBox="1">
            <a:spLocks noChangeArrowheads="1"/>
          </p:cNvSpPr>
          <p:nvPr/>
        </p:nvSpPr>
        <p:spPr bwMode="auto">
          <a:xfrm>
            <a:off x="0" y="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latin typeface="Calibri" charset="0"/>
              </a:rPr>
              <a:t> SUBDUCTION FORMS: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6477000" y="2667000"/>
            <a:ext cx="11430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0115" name="Picture 12" descr="subductio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475"/>
            <a:ext cx="914400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3429000" y="1981200"/>
            <a:ext cx="1219200" cy="1447800"/>
          </a:xfrm>
          <a:prstGeom prst="straightConnector1">
            <a:avLst/>
          </a:prstGeom>
          <a:noFill/>
          <a:ln w="76200">
            <a:solidFill>
              <a:srgbClr val="00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17"/>
          <p:cNvCxnSpPr/>
          <p:nvPr/>
        </p:nvCxnSpPr>
        <p:spPr>
          <a:xfrm rot="5400000">
            <a:off x="6074569" y="2077244"/>
            <a:ext cx="1601788" cy="495300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1600200" y="762000"/>
            <a:ext cx="3048000" cy="70167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TRENCHES</a:t>
            </a:r>
            <a:endParaRPr lang="en-US" sz="1800"/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5599113" y="457200"/>
            <a:ext cx="3048000" cy="11906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Mountains / Volcanoes</a:t>
            </a:r>
            <a:endParaRPr lang="en-US" sz="1800"/>
          </a:p>
        </p:txBody>
      </p:sp>
      <p:pic>
        <p:nvPicPr>
          <p:cNvPr id="112650" name="Picture 10" descr="convergentanimationo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4650"/>
            <a:ext cx="91440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04800" y="5715000"/>
            <a:ext cx="1447800" cy="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285238" y="5715000"/>
            <a:ext cx="1447800" cy="987425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733038" y="5858820"/>
            <a:ext cx="1446975" cy="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 animBg="1"/>
      <p:bldP spid="10650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2" descr="converg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 descr="plate-tectonics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/>
          <a:stretch>
            <a:fillRect/>
          </a:stretch>
        </p:blipFill>
        <p:spPr bwMode="auto">
          <a:xfrm>
            <a:off x="0" y="577850"/>
            <a:ext cx="739298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0" name="Picture 6" descr="jdf_m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77850"/>
            <a:ext cx="4892675" cy="628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dirty="0" smtClean="0">
                <a:latin typeface="Calibri" charset="0"/>
              </a:rPr>
              <a:t>EXAMPLES OF </a:t>
            </a:r>
            <a:r>
              <a:rPr lang="en-US" sz="3200" b="1" dirty="0" smtClean="0">
                <a:latin typeface="Calibri" charset="0"/>
              </a:rPr>
              <a:t>OCEANIC-CONTINENTAL     </a:t>
            </a:r>
            <a:r>
              <a:rPr lang="en-US" sz="3200" dirty="0" smtClean="0">
                <a:latin typeface="Calibri" charset="0"/>
              </a:rPr>
              <a:t>CONVERGENT BOUNDARIES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4" descr="1cascade_map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0"/>
            <a:ext cx="476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TextBox 6"/>
          <p:cNvSpPr txBox="1">
            <a:spLocks noChangeArrowheads="1"/>
          </p:cNvSpPr>
          <p:nvPr/>
        </p:nvSpPr>
        <p:spPr bwMode="auto">
          <a:xfrm>
            <a:off x="-26014" y="0"/>
            <a:ext cx="4413863" cy="13112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 dirty="0">
                <a:latin typeface="Calibri" charset="0"/>
              </a:rPr>
              <a:t>1.  CASCADE RANGE </a:t>
            </a:r>
            <a:r>
              <a:rPr lang="en-US" sz="4000" dirty="0" smtClean="0">
                <a:latin typeface="Calibri" charset="0"/>
              </a:rPr>
              <a:t>(Northwestern </a:t>
            </a:r>
            <a:r>
              <a:rPr lang="en-US" sz="4000" dirty="0">
                <a:latin typeface="Calibri" charset="0"/>
              </a:rPr>
              <a:t>US)</a:t>
            </a:r>
          </a:p>
        </p:txBody>
      </p:sp>
      <p:pic>
        <p:nvPicPr>
          <p:cNvPr id="96259" name="Picture 5" descr="Tsunami_-_Fig124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14" y="1311275"/>
            <a:ext cx="4413864" cy="554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3" descr="plate-tectonics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6"/>
          <a:stretch>
            <a:fillRect/>
          </a:stretch>
        </p:blipFill>
        <p:spPr bwMode="auto">
          <a:xfrm>
            <a:off x="0" y="577850"/>
            <a:ext cx="739298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4" name="Picture 4" descr="SAplat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577850"/>
            <a:ext cx="3773487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dirty="0" smtClean="0">
                <a:latin typeface="Calibri" charset="0"/>
              </a:rPr>
              <a:t>EXAMPLES OF </a:t>
            </a:r>
            <a:r>
              <a:rPr lang="en-US" sz="3200" b="1" dirty="0" smtClean="0">
                <a:latin typeface="Calibri" charset="0"/>
              </a:rPr>
              <a:t>OCEANIC-CONTINENTAL</a:t>
            </a:r>
            <a:r>
              <a:rPr lang="en-US" sz="3200" dirty="0" smtClean="0">
                <a:latin typeface="Calibri" charset="0"/>
              </a:rPr>
              <a:t>     CONVERGENT BOUNDARIES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5" descr="the-andes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2850"/>
            <a:ext cx="38735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2" name="Picture 6" descr="and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12700"/>
            <a:ext cx="52705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3" name="TextBox 7"/>
          <p:cNvSpPr txBox="1">
            <a:spLocks noChangeArrowheads="1"/>
          </p:cNvSpPr>
          <p:nvPr/>
        </p:nvSpPr>
        <p:spPr bwMode="auto">
          <a:xfrm>
            <a:off x="0" y="12700"/>
            <a:ext cx="5410200" cy="120032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>
                <a:latin typeface="Calibri" charset="0"/>
              </a:rPr>
              <a:t>2.  ANDES MOUNTAINS- W.  coast of  S.  America.  </a:t>
            </a:r>
          </a:p>
        </p:txBody>
      </p:sp>
      <p:pic>
        <p:nvPicPr>
          <p:cNvPr id="102404" name="Picture 8" descr="image00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4187825"/>
            <a:ext cx="52705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46" name="Group 18"/>
          <p:cNvGraphicFramePr>
            <a:graphicFrameLocks noGrp="1"/>
          </p:cNvGraphicFramePr>
          <p:nvPr/>
        </p:nvGraphicFramePr>
        <p:xfrm>
          <a:off x="0" y="0"/>
          <a:ext cx="8991600" cy="4572000"/>
        </p:xfrm>
        <a:graphic>
          <a:graphicData uri="http://schemas.openxmlformats.org/drawingml/2006/table">
            <a:tbl>
              <a:tblPr/>
              <a:tblGrid>
                <a:gridCol w="4344988"/>
                <a:gridCol w="4646612"/>
              </a:tblGrid>
              <a:tr h="6400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OCEANIC CRUST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CONTINENTAL CRUST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3192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21516" name="Picture 4" descr="CRUS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2663"/>
            <a:ext cx="4344988" cy="3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Text Box 1039"/>
          <p:cNvSpPr txBox="1">
            <a:spLocks noChangeArrowheads="1"/>
          </p:cNvSpPr>
          <p:nvPr/>
        </p:nvSpPr>
        <p:spPr bwMode="auto">
          <a:xfrm>
            <a:off x="4648200" y="914400"/>
            <a:ext cx="39624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solidFill>
                  <a:srgbClr val="000000"/>
                </a:solidFill>
                <a:latin typeface="Calibri" charset="0"/>
              </a:rPr>
              <a:t>~</a:t>
            </a:r>
            <a:r>
              <a:rPr lang="en-US" sz="3600">
                <a:solidFill>
                  <a:srgbClr val="000000"/>
                </a:solidFill>
                <a:latin typeface="Calibri" charset="0"/>
              </a:rPr>
              <a:t>12-25 mi. thick</a:t>
            </a:r>
          </a:p>
          <a:p>
            <a:pPr eaLnBrk="1" hangingPunct="1"/>
            <a:r>
              <a:rPr lang="en-US" sz="3600">
                <a:solidFill>
                  <a:srgbClr val="000000"/>
                </a:solidFill>
                <a:latin typeface="Calibri" charset="0"/>
              </a:rPr>
              <a:t>-most thick beneath mountains</a:t>
            </a:r>
          </a:p>
          <a:p>
            <a:pPr eaLnBrk="1" hangingPunct="1"/>
            <a:r>
              <a:rPr lang="en-US" sz="3600">
                <a:solidFill>
                  <a:srgbClr val="000000"/>
                </a:solidFill>
                <a:latin typeface="Calibri" charset="0"/>
              </a:rPr>
              <a:t>-less dense (</a:t>
            </a:r>
            <a:r>
              <a:rPr lang="en-US" sz="3600" i="1">
                <a:solidFill>
                  <a:srgbClr val="000000"/>
                </a:solidFill>
                <a:latin typeface="Calibri" charset="0"/>
              </a:rPr>
              <a:t>granite</a:t>
            </a:r>
            <a:r>
              <a:rPr lang="en-US" sz="3600">
                <a:solidFill>
                  <a:srgbClr val="000000"/>
                </a:solidFill>
                <a:latin typeface="Calibri" charset="0"/>
              </a:rPr>
              <a:t>) than oceanic crust</a:t>
            </a:r>
          </a:p>
        </p:txBody>
      </p:sp>
      <p:sp>
        <p:nvSpPr>
          <p:cNvPr id="17425" name="Text Box 1041"/>
          <p:cNvSpPr txBox="1">
            <a:spLocks noChangeArrowheads="1"/>
          </p:cNvSpPr>
          <p:nvPr/>
        </p:nvSpPr>
        <p:spPr bwMode="auto">
          <a:xfrm>
            <a:off x="304800" y="914400"/>
            <a:ext cx="38862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solidFill>
                  <a:srgbClr val="000000"/>
                </a:solidFill>
                <a:latin typeface="Calibri" charset="0"/>
              </a:rPr>
              <a:t>~ 4-7 mi. thick</a:t>
            </a:r>
          </a:p>
          <a:p>
            <a:pPr eaLnBrk="1" hangingPunct="1"/>
            <a:r>
              <a:rPr lang="en-US" sz="3600">
                <a:solidFill>
                  <a:srgbClr val="000000"/>
                </a:solidFill>
                <a:latin typeface="Calibri" charset="0"/>
              </a:rPr>
              <a:t>-dense (</a:t>
            </a:r>
            <a:r>
              <a:rPr lang="en-US" sz="3600" i="1">
                <a:solidFill>
                  <a:srgbClr val="000000"/>
                </a:solidFill>
                <a:latin typeface="Calibri" charset="0"/>
              </a:rPr>
              <a:t>basalt)</a:t>
            </a:r>
            <a:r>
              <a:rPr lang="en-US" sz="3600">
                <a:solidFill>
                  <a:srgbClr val="000000"/>
                </a:solidFill>
                <a:latin typeface="Calibri" charset="0"/>
              </a:rPr>
              <a:t> *sinks under continental crust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81600" y="4953000"/>
            <a:ext cx="342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hlinkClick r:id="rId4"/>
              </a:rPr>
              <a:t>Nye &amp; Earth’s Crust Vogue Song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4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extBox 3"/>
          <p:cNvSpPr txBox="1">
            <a:spLocks noChangeArrowheads="1"/>
          </p:cNvSpPr>
          <p:nvPr/>
        </p:nvSpPr>
        <p:spPr bwMode="auto">
          <a:xfrm>
            <a:off x="0" y="38100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>
                <a:latin typeface="Calibri" charset="0"/>
              </a:rPr>
              <a:t>b.  </a:t>
            </a:r>
            <a:r>
              <a:rPr lang="en-US" sz="3600" b="1" u="sng" dirty="0">
                <a:latin typeface="Calibri" charset="0"/>
              </a:rPr>
              <a:t>Oceanic – </a:t>
            </a:r>
            <a:r>
              <a:rPr lang="en-US" sz="3600" b="1" u="sng" dirty="0" smtClean="0">
                <a:latin typeface="Calibri" charset="0"/>
              </a:rPr>
              <a:t>Oceanic</a:t>
            </a:r>
            <a:r>
              <a:rPr lang="en-US" sz="3600" dirty="0" smtClean="0">
                <a:latin typeface="Calibri" charset="0"/>
              </a:rPr>
              <a:t> </a:t>
            </a:r>
            <a:r>
              <a:rPr lang="en-US" sz="3600" dirty="0">
                <a:latin typeface="Calibri" charset="0"/>
              </a:rPr>
              <a:t>– ________ and more ________ plate sinks below the other.  </a:t>
            </a:r>
          </a:p>
        </p:txBody>
      </p:sp>
      <p:pic>
        <p:nvPicPr>
          <p:cNvPr id="106498" name="Picture 4" descr="Fig21oceanocea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15"/>
          <a:stretch>
            <a:fillRect/>
          </a:stretch>
        </p:blipFill>
        <p:spPr bwMode="auto">
          <a:xfrm>
            <a:off x="0" y="2205038"/>
            <a:ext cx="91440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574905">
            <a:off x="2225675" y="4978400"/>
            <a:ext cx="974725" cy="650875"/>
          </a:xfrm>
          <a:prstGeom prst="rightArrow">
            <a:avLst>
              <a:gd name="adj1" fmla="val 50000"/>
              <a:gd name="adj2" fmla="val 44293"/>
            </a:avLst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ight Arrow 6"/>
          <p:cNvSpPr/>
          <p:nvPr/>
        </p:nvSpPr>
        <p:spPr>
          <a:xfrm rot="10800000">
            <a:off x="5029200" y="4724400"/>
            <a:ext cx="15240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ight Arrow 7"/>
          <p:cNvSpPr/>
          <p:nvPr/>
        </p:nvSpPr>
        <p:spPr>
          <a:xfrm rot="2723264">
            <a:off x="3205163" y="5918200"/>
            <a:ext cx="974725" cy="650875"/>
          </a:xfrm>
          <a:prstGeom prst="rightArrow">
            <a:avLst>
              <a:gd name="adj1" fmla="val 50000"/>
              <a:gd name="adj2" fmla="val 44293"/>
            </a:avLst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46438" y="1905000"/>
            <a:ext cx="1476375" cy="1163638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152400" y="930275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DENSE</a:t>
            </a:r>
            <a:endParaRPr lang="en-US" sz="1800"/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4419600" y="381000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OLDER</a:t>
            </a:r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8" grpId="0"/>
      <p:bldP spid="11776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dirty="0" smtClean="0">
                <a:latin typeface="Calibri" charset="0"/>
              </a:rPr>
              <a:t>EXAMPLES OF </a:t>
            </a:r>
            <a:r>
              <a:rPr lang="en-US" sz="3200" b="1" dirty="0" smtClean="0">
                <a:latin typeface="Calibri" charset="0"/>
              </a:rPr>
              <a:t>OCEANIC-OCEANIC </a:t>
            </a:r>
            <a:r>
              <a:rPr lang="en-US" sz="3200" dirty="0" smtClean="0">
                <a:latin typeface="Calibri" charset="0"/>
              </a:rPr>
              <a:t>CONVERGENT BOUNDARIES</a:t>
            </a:r>
          </a:p>
        </p:txBody>
      </p:sp>
      <p:pic>
        <p:nvPicPr>
          <p:cNvPr id="108546" name="Picture 6" descr="alask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65"/>
          <a:stretch>
            <a:fillRect/>
          </a:stretch>
        </p:blipFill>
        <p:spPr bwMode="auto">
          <a:xfrm>
            <a:off x="4699000" y="4457700"/>
            <a:ext cx="4445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7" name="Picture 8" descr="8 copy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4025"/>
            <a:ext cx="52324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8" name="Picture 10" descr="srvr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00"/>
          <a:stretch>
            <a:fillRect/>
          </a:stretch>
        </p:blipFill>
        <p:spPr bwMode="auto">
          <a:xfrm>
            <a:off x="5232400" y="1077913"/>
            <a:ext cx="3911600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TextBox 12"/>
          <p:cNvSpPr txBox="1">
            <a:spLocks noChangeArrowheads="1"/>
          </p:cNvSpPr>
          <p:nvPr/>
        </p:nvSpPr>
        <p:spPr bwMode="auto">
          <a:xfrm>
            <a:off x="0" y="1077913"/>
            <a:ext cx="523240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>
                <a:latin typeface="Calibri" charset="0"/>
              </a:rPr>
              <a:t>1.  Aleutian Islands, Alaska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4" descr="mariana-trench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23"/>
          <a:stretch>
            <a:fillRect/>
          </a:stretch>
        </p:blipFill>
        <p:spPr bwMode="auto">
          <a:xfrm>
            <a:off x="4516438" y="3421063"/>
            <a:ext cx="4627562" cy="343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4" name="Picture 5" descr="earth_volcan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228600"/>
            <a:ext cx="462756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dirty="0" smtClean="0">
                <a:latin typeface="Calibri" charset="0"/>
              </a:rPr>
              <a:t>EXAMPLES OF </a:t>
            </a:r>
            <a:r>
              <a:rPr lang="en-US" sz="3200" b="1" dirty="0" smtClean="0">
                <a:latin typeface="Calibri" charset="0"/>
              </a:rPr>
              <a:t>OCEANIC-OCEANIC </a:t>
            </a:r>
            <a:r>
              <a:rPr lang="en-US" sz="3200" dirty="0" smtClean="0">
                <a:latin typeface="Calibri" charset="0"/>
              </a:rPr>
              <a:t>CONVERGENT BOUNDARIES</a:t>
            </a:r>
          </a:p>
        </p:txBody>
      </p:sp>
      <p:sp>
        <p:nvSpPr>
          <p:cNvPr id="110596" name="TextBox 7"/>
          <p:cNvSpPr txBox="1">
            <a:spLocks noChangeArrowheads="1"/>
          </p:cNvSpPr>
          <p:nvPr/>
        </p:nvSpPr>
        <p:spPr bwMode="auto">
          <a:xfrm>
            <a:off x="0" y="1077913"/>
            <a:ext cx="4516438" cy="13716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Tx/>
              <a:buAutoNum type="arabicPeriod" startAt="2"/>
            </a:pPr>
            <a:r>
              <a:rPr lang="en-US" sz="4000">
                <a:latin typeface="Calibri" charset="0"/>
              </a:rPr>
              <a:t>Japan</a:t>
            </a:r>
          </a:p>
          <a:p>
            <a:pPr eaLnBrk="1" hangingPunct="1"/>
            <a:r>
              <a:rPr lang="en-US" sz="4000">
                <a:latin typeface="Calibri" charset="0"/>
              </a:rPr>
              <a:t> </a:t>
            </a:r>
            <a:endParaRPr lang="en-US" sz="4400">
              <a:latin typeface="Calibri" charset="0"/>
            </a:endParaRPr>
          </a:p>
        </p:txBody>
      </p:sp>
      <p:pic>
        <p:nvPicPr>
          <p:cNvPr id="110597" name="Picture 1" descr="8 copy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1875"/>
            <a:ext cx="4516438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extBox 1"/>
          <p:cNvSpPr txBox="1">
            <a:spLocks noChangeArrowheads="1"/>
          </p:cNvSpPr>
          <p:nvPr/>
        </p:nvSpPr>
        <p:spPr bwMode="auto">
          <a:xfrm>
            <a:off x="0" y="152400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AutoNum type="alphaLcPeriod" startAt="3"/>
            </a:pPr>
            <a:r>
              <a:rPr lang="en-US" sz="3600" b="1" u="sng" dirty="0">
                <a:latin typeface="Calibri" charset="0"/>
              </a:rPr>
              <a:t>Continental – </a:t>
            </a:r>
            <a:r>
              <a:rPr lang="en-US" sz="3600" b="1" u="sng" dirty="0" smtClean="0">
                <a:latin typeface="Calibri" charset="0"/>
              </a:rPr>
              <a:t>Continental</a:t>
            </a:r>
            <a:r>
              <a:rPr lang="en-US" sz="3600" dirty="0" smtClean="0">
                <a:latin typeface="Calibri" charset="0"/>
              </a:rPr>
              <a:t> </a:t>
            </a:r>
            <a:r>
              <a:rPr lang="en-US" sz="3600" dirty="0">
                <a:latin typeface="Calibri" charset="0"/>
              </a:rPr>
              <a:t>–</a:t>
            </a:r>
          </a:p>
          <a:p>
            <a:pPr eaLnBrk="1" hangingPunct="1">
              <a:buFont typeface="Arial" charset="0"/>
              <a:buNone/>
            </a:pPr>
            <a:r>
              <a:rPr lang="en-US" sz="3600" dirty="0">
                <a:latin typeface="Calibri" charset="0"/>
              </a:rPr>
              <a:t>________ and more ________ plate sinks below the other. 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724400"/>
            <a:ext cx="9144000" cy="21336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12643" name="Picture 5" descr="Fig21contcon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6"/>
          <a:stretch>
            <a:fillRect/>
          </a:stretch>
        </p:blipFill>
        <p:spPr bwMode="auto">
          <a:xfrm>
            <a:off x="0" y="2368550"/>
            <a:ext cx="9144000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 rot="10800000">
            <a:off x="5181600" y="5238750"/>
            <a:ext cx="15240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4305300" y="4152900"/>
            <a:ext cx="1752600" cy="723900"/>
          </a:xfrm>
          <a:prstGeom prst="rightArrow">
            <a:avLst/>
          </a:prstGeom>
          <a:solidFill>
            <a:srgbClr val="FF1A4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228600" y="701675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OLDER</a:t>
            </a:r>
            <a:endParaRPr lang="en-US" sz="1800"/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3962400" y="701675"/>
            <a:ext cx="182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DENSE</a:t>
            </a:r>
            <a:endParaRPr lang="en-US" sz="1800"/>
          </a:p>
        </p:txBody>
      </p:sp>
      <p:sp>
        <p:nvSpPr>
          <p:cNvPr id="2" name="TextBox 1"/>
          <p:cNvSpPr txBox="1"/>
          <p:nvPr/>
        </p:nvSpPr>
        <p:spPr>
          <a:xfrm>
            <a:off x="685800" y="18923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hlinkClick r:id="rId4"/>
              </a:rPr>
              <a:t>Cont-Cont</a:t>
            </a:r>
            <a:r>
              <a:rPr lang="en-US" sz="2800" dirty="0">
                <a:hlinkClick r:id="rId4"/>
              </a:rPr>
              <a:t> </a:t>
            </a:r>
            <a:r>
              <a:rPr lang="en-US" sz="2800" dirty="0" smtClean="0">
                <a:hlinkClick r:id="rId4"/>
              </a:rPr>
              <a:t>Animation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/>
      <p:bldP spid="1239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66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3200" smtClean="0">
                <a:latin typeface="Calibri" charset="0"/>
              </a:rPr>
              <a:t>EXAMPLES OF CONTINENTAL-CONTINENTAL CONVERGENT BOUNDARIES</a:t>
            </a:r>
          </a:p>
        </p:txBody>
      </p:sp>
      <p:pic>
        <p:nvPicPr>
          <p:cNvPr id="114690" name="Picture 4" descr="119221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2200"/>
            <a:ext cx="6396038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1" name="Picture 5" descr="himalaya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1077913"/>
            <a:ext cx="4273550" cy="395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rot="5400000" flipH="1" flipV="1">
            <a:off x="6324600" y="3276600"/>
            <a:ext cx="838200" cy="381000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7124700" y="1485900"/>
            <a:ext cx="914400" cy="533400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694" name="TextBox 11"/>
          <p:cNvSpPr txBox="1">
            <a:spLocks noChangeArrowheads="1"/>
          </p:cNvSpPr>
          <p:nvPr/>
        </p:nvSpPr>
        <p:spPr bwMode="auto">
          <a:xfrm>
            <a:off x="0" y="1077913"/>
            <a:ext cx="5410200" cy="11906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latin typeface="Calibri" charset="0"/>
              </a:rPr>
              <a:t>HIMILAYAN MOUNTAINS  (like MT EVEREST and K2)</a:t>
            </a:r>
          </a:p>
        </p:txBody>
      </p:sp>
      <p:sp>
        <p:nvSpPr>
          <p:cNvPr id="114695" name="TextBox 12"/>
          <p:cNvSpPr txBox="1">
            <a:spLocks noChangeArrowheads="1"/>
          </p:cNvSpPr>
          <p:nvPr/>
        </p:nvSpPr>
        <p:spPr bwMode="auto">
          <a:xfrm>
            <a:off x="5410200" y="5029200"/>
            <a:ext cx="3733800" cy="15541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>
                <a:latin typeface="Calibri" charset="0"/>
              </a:rPr>
              <a:t>The 10 highest mountains in the world are found here</a:t>
            </a:r>
          </a:p>
        </p:txBody>
      </p:sp>
      <p:pic>
        <p:nvPicPr>
          <p:cNvPr id="133129" name="Picture 9" descr="image0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0"/>
            <a:ext cx="3816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" descr="Plate%20Bounda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38" name="Freeform 3"/>
          <p:cNvSpPr>
            <a:spLocks/>
          </p:cNvSpPr>
          <p:nvPr/>
        </p:nvSpPr>
        <p:spPr bwMode="auto">
          <a:xfrm>
            <a:off x="14288" y="1322388"/>
            <a:ext cx="635000" cy="322262"/>
          </a:xfrm>
          <a:custGeom>
            <a:avLst/>
            <a:gdLst>
              <a:gd name="T0" fmla="*/ 0 w 400"/>
              <a:gd name="T1" fmla="*/ 2147483647 h 203"/>
              <a:gd name="T2" fmla="*/ 2147483647 w 400"/>
              <a:gd name="T3" fmla="*/ 2147483647 h 203"/>
              <a:gd name="T4" fmla="*/ 2147483647 w 400"/>
              <a:gd name="T5" fmla="*/ 2147483647 h 203"/>
              <a:gd name="T6" fmla="*/ 2147483647 w 400"/>
              <a:gd name="T7" fmla="*/ 2147483647 h 2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0" h="203">
                <a:moveTo>
                  <a:pt x="0" y="203"/>
                </a:moveTo>
                <a:cubicBezTo>
                  <a:pt x="45" y="197"/>
                  <a:pt x="168" y="185"/>
                  <a:pt x="209" y="158"/>
                </a:cubicBezTo>
                <a:cubicBezTo>
                  <a:pt x="268" y="118"/>
                  <a:pt x="322" y="70"/>
                  <a:pt x="382" y="31"/>
                </a:cubicBezTo>
                <a:cubicBezTo>
                  <a:pt x="391" y="0"/>
                  <a:pt x="381" y="3"/>
                  <a:pt x="400" y="3"/>
                </a:cubicBezTo>
              </a:path>
            </a:pathLst>
          </a:custGeom>
          <a:noFill/>
          <a:ln w="7620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39" name="Freeform 4"/>
          <p:cNvSpPr>
            <a:spLocks/>
          </p:cNvSpPr>
          <p:nvPr/>
        </p:nvSpPr>
        <p:spPr bwMode="auto">
          <a:xfrm>
            <a:off x="952500" y="1616075"/>
            <a:ext cx="247650" cy="419100"/>
          </a:xfrm>
          <a:custGeom>
            <a:avLst/>
            <a:gdLst>
              <a:gd name="T0" fmla="*/ 0 w 156"/>
              <a:gd name="T1" fmla="*/ 0 h 264"/>
              <a:gd name="T2" fmla="*/ 2147483647 w 156"/>
              <a:gd name="T3" fmla="*/ 2147483647 h 264"/>
              <a:gd name="T4" fmla="*/ 2147483647 w 156"/>
              <a:gd name="T5" fmla="*/ 2147483647 h 264"/>
              <a:gd name="T6" fmla="*/ 2147483647 w 156"/>
              <a:gd name="T7" fmla="*/ 2147483647 h 264"/>
              <a:gd name="T8" fmla="*/ 2147483647 w 156"/>
              <a:gd name="T9" fmla="*/ 2147483647 h 2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" h="264">
                <a:moveTo>
                  <a:pt x="0" y="0"/>
                </a:moveTo>
                <a:cubicBezTo>
                  <a:pt x="17" y="26"/>
                  <a:pt x="33" y="50"/>
                  <a:pt x="64" y="64"/>
                </a:cubicBezTo>
                <a:cubicBezTo>
                  <a:pt x="81" y="71"/>
                  <a:pt x="118" y="82"/>
                  <a:pt x="118" y="82"/>
                </a:cubicBezTo>
                <a:cubicBezTo>
                  <a:pt x="156" y="139"/>
                  <a:pt x="147" y="198"/>
                  <a:pt x="91" y="236"/>
                </a:cubicBezTo>
                <a:cubicBezTo>
                  <a:pt x="88" y="245"/>
                  <a:pt x="82" y="264"/>
                  <a:pt x="82" y="264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0" name="Freeform 5"/>
          <p:cNvSpPr>
            <a:spLocks/>
          </p:cNvSpPr>
          <p:nvPr/>
        </p:nvSpPr>
        <p:spPr bwMode="auto">
          <a:xfrm>
            <a:off x="2170113" y="3189288"/>
            <a:ext cx="312737" cy="1717675"/>
          </a:xfrm>
          <a:custGeom>
            <a:avLst/>
            <a:gdLst>
              <a:gd name="T0" fmla="*/ 2147483647 w 197"/>
              <a:gd name="T1" fmla="*/ 0 h 1082"/>
              <a:gd name="T2" fmla="*/ 2147483647 w 197"/>
              <a:gd name="T3" fmla="*/ 2147483647 h 1082"/>
              <a:gd name="T4" fmla="*/ 2147483647 w 197"/>
              <a:gd name="T5" fmla="*/ 2147483647 h 1082"/>
              <a:gd name="T6" fmla="*/ 2147483647 w 197"/>
              <a:gd name="T7" fmla="*/ 2147483647 h 1082"/>
              <a:gd name="T8" fmla="*/ 2147483647 w 197"/>
              <a:gd name="T9" fmla="*/ 2147483647 h 1082"/>
              <a:gd name="T10" fmla="*/ 2147483647 w 197"/>
              <a:gd name="T11" fmla="*/ 2147483647 h 1082"/>
              <a:gd name="T12" fmla="*/ 2147483647 w 197"/>
              <a:gd name="T13" fmla="*/ 2147483647 h 10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7" h="1082">
                <a:moveTo>
                  <a:pt x="42" y="0"/>
                </a:moveTo>
                <a:cubicBezTo>
                  <a:pt x="19" y="112"/>
                  <a:pt x="0" y="231"/>
                  <a:pt x="87" y="318"/>
                </a:cubicBezTo>
                <a:cubicBezTo>
                  <a:pt x="104" y="363"/>
                  <a:pt x="133" y="389"/>
                  <a:pt x="160" y="427"/>
                </a:cubicBezTo>
                <a:cubicBezTo>
                  <a:pt x="178" y="453"/>
                  <a:pt x="185" y="488"/>
                  <a:pt x="197" y="518"/>
                </a:cubicBezTo>
                <a:cubicBezTo>
                  <a:pt x="193" y="645"/>
                  <a:pt x="192" y="772"/>
                  <a:pt x="187" y="900"/>
                </a:cubicBezTo>
                <a:cubicBezTo>
                  <a:pt x="184" y="945"/>
                  <a:pt x="174" y="990"/>
                  <a:pt x="169" y="1036"/>
                </a:cubicBezTo>
                <a:cubicBezTo>
                  <a:pt x="166" y="1051"/>
                  <a:pt x="160" y="1082"/>
                  <a:pt x="160" y="1082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1" name="Freeform 6"/>
          <p:cNvSpPr>
            <a:spLocks/>
          </p:cNvSpPr>
          <p:nvPr/>
        </p:nvSpPr>
        <p:spPr bwMode="auto">
          <a:xfrm>
            <a:off x="7648575" y="1385888"/>
            <a:ext cx="952500" cy="1095375"/>
          </a:xfrm>
          <a:custGeom>
            <a:avLst/>
            <a:gdLst>
              <a:gd name="T0" fmla="*/ 2147483647 w 600"/>
              <a:gd name="T1" fmla="*/ 0 h 690"/>
              <a:gd name="T2" fmla="*/ 2147483647 w 600"/>
              <a:gd name="T3" fmla="*/ 2147483647 h 690"/>
              <a:gd name="T4" fmla="*/ 2147483647 w 600"/>
              <a:gd name="T5" fmla="*/ 2147483647 h 690"/>
              <a:gd name="T6" fmla="*/ 2147483647 w 600"/>
              <a:gd name="T7" fmla="*/ 2147483647 h 690"/>
              <a:gd name="T8" fmla="*/ 2147483647 w 600"/>
              <a:gd name="T9" fmla="*/ 2147483647 h 690"/>
              <a:gd name="T10" fmla="*/ 2147483647 w 600"/>
              <a:gd name="T11" fmla="*/ 2147483647 h 690"/>
              <a:gd name="T12" fmla="*/ 2147483647 w 600"/>
              <a:gd name="T13" fmla="*/ 2147483647 h 690"/>
              <a:gd name="T14" fmla="*/ 2147483647 w 600"/>
              <a:gd name="T15" fmla="*/ 2147483647 h 690"/>
              <a:gd name="T16" fmla="*/ 2147483647 w 600"/>
              <a:gd name="T17" fmla="*/ 2147483647 h 690"/>
              <a:gd name="T18" fmla="*/ 2147483647 w 600"/>
              <a:gd name="T19" fmla="*/ 2147483647 h 690"/>
              <a:gd name="T20" fmla="*/ 2147483647 w 600"/>
              <a:gd name="T21" fmla="*/ 2147483647 h 690"/>
              <a:gd name="T22" fmla="*/ 2147483647 w 600"/>
              <a:gd name="T23" fmla="*/ 2147483647 h 690"/>
              <a:gd name="T24" fmla="*/ 2147483647 w 600"/>
              <a:gd name="T25" fmla="*/ 2147483647 h 690"/>
              <a:gd name="T26" fmla="*/ 2147483647 w 600"/>
              <a:gd name="T27" fmla="*/ 2147483647 h 690"/>
              <a:gd name="T28" fmla="*/ 2147483647 w 600"/>
              <a:gd name="T29" fmla="*/ 2147483647 h 690"/>
              <a:gd name="T30" fmla="*/ 2147483647 w 600"/>
              <a:gd name="T31" fmla="*/ 2147483647 h 690"/>
              <a:gd name="T32" fmla="*/ 0 w 600"/>
              <a:gd name="T33" fmla="*/ 2147483647 h 6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00" h="690">
                <a:moveTo>
                  <a:pt x="600" y="0"/>
                </a:moveTo>
                <a:cubicBezTo>
                  <a:pt x="591" y="27"/>
                  <a:pt x="588" y="57"/>
                  <a:pt x="573" y="81"/>
                </a:cubicBezTo>
                <a:cubicBezTo>
                  <a:pt x="555" y="108"/>
                  <a:pt x="554" y="106"/>
                  <a:pt x="545" y="136"/>
                </a:cubicBezTo>
                <a:cubicBezTo>
                  <a:pt x="532" y="177"/>
                  <a:pt x="537" y="193"/>
                  <a:pt x="500" y="218"/>
                </a:cubicBezTo>
                <a:cubicBezTo>
                  <a:pt x="494" y="227"/>
                  <a:pt x="489" y="237"/>
                  <a:pt x="482" y="245"/>
                </a:cubicBezTo>
                <a:cubicBezTo>
                  <a:pt x="474" y="252"/>
                  <a:pt x="461" y="254"/>
                  <a:pt x="455" y="263"/>
                </a:cubicBezTo>
                <a:cubicBezTo>
                  <a:pt x="448" y="270"/>
                  <a:pt x="453" y="285"/>
                  <a:pt x="445" y="291"/>
                </a:cubicBezTo>
                <a:cubicBezTo>
                  <a:pt x="429" y="302"/>
                  <a:pt x="391" y="309"/>
                  <a:pt x="391" y="309"/>
                </a:cubicBezTo>
                <a:cubicBezTo>
                  <a:pt x="385" y="318"/>
                  <a:pt x="377" y="326"/>
                  <a:pt x="373" y="336"/>
                </a:cubicBezTo>
                <a:cubicBezTo>
                  <a:pt x="368" y="344"/>
                  <a:pt x="369" y="354"/>
                  <a:pt x="364" y="363"/>
                </a:cubicBezTo>
                <a:cubicBezTo>
                  <a:pt x="350" y="384"/>
                  <a:pt x="320" y="404"/>
                  <a:pt x="300" y="418"/>
                </a:cubicBezTo>
                <a:cubicBezTo>
                  <a:pt x="291" y="431"/>
                  <a:pt x="243" y="504"/>
                  <a:pt x="227" y="518"/>
                </a:cubicBezTo>
                <a:cubicBezTo>
                  <a:pt x="219" y="524"/>
                  <a:pt x="208" y="522"/>
                  <a:pt x="200" y="527"/>
                </a:cubicBezTo>
                <a:cubicBezTo>
                  <a:pt x="180" y="537"/>
                  <a:pt x="163" y="550"/>
                  <a:pt x="145" y="563"/>
                </a:cubicBezTo>
                <a:cubicBezTo>
                  <a:pt x="135" y="568"/>
                  <a:pt x="118" y="581"/>
                  <a:pt x="118" y="581"/>
                </a:cubicBezTo>
                <a:cubicBezTo>
                  <a:pt x="115" y="590"/>
                  <a:pt x="115" y="602"/>
                  <a:pt x="109" y="609"/>
                </a:cubicBezTo>
                <a:cubicBezTo>
                  <a:pt x="78" y="640"/>
                  <a:pt x="31" y="658"/>
                  <a:pt x="0" y="690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2" name="Freeform 7"/>
          <p:cNvSpPr>
            <a:spLocks/>
          </p:cNvSpPr>
          <p:nvPr/>
        </p:nvSpPr>
        <p:spPr bwMode="auto">
          <a:xfrm>
            <a:off x="7778750" y="2063750"/>
            <a:ext cx="403225" cy="836613"/>
          </a:xfrm>
          <a:custGeom>
            <a:avLst/>
            <a:gdLst>
              <a:gd name="T0" fmla="*/ 2147483647 w 254"/>
              <a:gd name="T1" fmla="*/ 0 h 527"/>
              <a:gd name="T2" fmla="*/ 2147483647 w 254"/>
              <a:gd name="T3" fmla="*/ 2147483647 h 527"/>
              <a:gd name="T4" fmla="*/ 2147483647 w 254"/>
              <a:gd name="T5" fmla="*/ 2147483647 h 527"/>
              <a:gd name="T6" fmla="*/ 2147483647 w 254"/>
              <a:gd name="T7" fmla="*/ 2147483647 h 527"/>
              <a:gd name="T8" fmla="*/ 2147483647 w 254"/>
              <a:gd name="T9" fmla="*/ 2147483647 h 527"/>
              <a:gd name="T10" fmla="*/ 2147483647 w 254"/>
              <a:gd name="T11" fmla="*/ 2147483647 h 527"/>
              <a:gd name="T12" fmla="*/ 2147483647 w 254"/>
              <a:gd name="T13" fmla="*/ 2147483647 h 527"/>
              <a:gd name="T14" fmla="*/ 2147483647 w 254"/>
              <a:gd name="T15" fmla="*/ 2147483647 h 527"/>
              <a:gd name="T16" fmla="*/ 0 w 254"/>
              <a:gd name="T17" fmla="*/ 2147483647 h 5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4" h="527">
                <a:moveTo>
                  <a:pt x="218" y="0"/>
                </a:moveTo>
                <a:cubicBezTo>
                  <a:pt x="224" y="18"/>
                  <a:pt x="230" y="35"/>
                  <a:pt x="236" y="54"/>
                </a:cubicBezTo>
                <a:cubicBezTo>
                  <a:pt x="239" y="63"/>
                  <a:pt x="241" y="72"/>
                  <a:pt x="245" y="82"/>
                </a:cubicBezTo>
                <a:cubicBezTo>
                  <a:pt x="247" y="91"/>
                  <a:pt x="254" y="109"/>
                  <a:pt x="254" y="109"/>
                </a:cubicBezTo>
                <a:cubicBezTo>
                  <a:pt x="251" y="172"/>
                  <a:pt x="250" y="236"/>
                  <a:pt x="245" y="300"/>
                </a:cubicBezTo>
                <a:cubicBezTo>
                  <a:pt x="242" y="331"/>
                  <a:pt x="228" y="329"/>
                  <a:pt x="209" y="354"/>
                </a:cubicBezTo>
                <a:cubicBezTo>
                  <a:pt x="152" y="422"/>
                  <a:pt x="222" y="343"/>
                  <a:pt x="182" y="409"/>
                </a:cubicBezTo>
                <a:cubicBezTo>
                  <a:pt x="167" y="432"/>
                  <a:pt x="98" y="456"/>
                  <a:pt x="73" y="473"/>
                </a:cubicBezTo>
                <a:cubicBezTo>
                  <a:pt x="42" y="493"/>
                  <a:pt x="43" y="527"/>
                  <a:pt x="0" y="527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3" name="Line 8"/>
          <p:cNvSpPr>
            <a:spLocks noChangeShapeType="1"/>
          </p:cNvSpPr>
          <p:nvPr/>
        </p:nvSpPr>
        <p:spPr bwMode="auto">
          <a:xfrm>
            <a:off x="3429000" y="6172200"/>
            <a:ext cx="6858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4" name="Freeform 9"/>
          <p:cNvSpPr>
            <a:spLocks/>
          </p:cNvSpPr>
          <p:nvPr/>
        </p:nvSpPr>
        <p:spPr bwMode="auto">
          <a:xfrm>
            <a:off x="1068388" y="2078038"/>
            <a:ext cx="433387" cy="561975"/>
          </a:xfrm>
          <a:custGeom>
            <a:avLst/>
            <a:gdLst>
              <a:gd name="T0" fmla="*/ 0 w 273"/>
              <a:gd name="T1" fmla="*/ 0 h 354"/>
              <a:gd name="T2" fmla="*/ 2147483647 w 273"/>
              <a:gd name="T3" fmla="*/ 2147483647 h 354"/>
              <a:gd name="T4" fmla="*/ 2147483647 w 273"/>
              <a:gd name="T5" fmla="*/ 2147483647 h 354"/>
              <a:gd name="T6" fmla="*/ 2147483647 w 273"/>
              <a:gd name="T7" fmla="*/ 2147483647 h 354"/>
              <a:gd name="T8" fmla="*/ 2147483647 w 273"/>
              <a:gd name="T9" fmla="*/ 2147483647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3" h="354">
                <a:moveTo>
                  <a:pt x="0" y="0"/>
                </a:moveTo>
                <a:cubicBezTo>
                  <a:pt x="39" y="26"/>
                  <a:pt x="78" y="55"/>
                  <a:pt x="118" y="82"/>
                </a:cubicBezTo>
                <a:cubicBezTo>
                  <a:pt x="127" y="88"/>
                  <a:pt x="134" y="96"/>
                  <a:pt x="145" y="100"/>
                </a:cubicBezTo>
                <a:cubicBezTo>
                  <a:pt x="163" y="106"/>
                  <a:pt x="200" y="118"/>
                  <a:pt x="200" y="118"/>
                </a:cubicBezTo>
                <a:cubicBezTo>
                  <a:pt x="273" y="191"/>
                  <a:pt x="245" y="229"/>
                  <a:pt x="245" y="354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Freeform 10"/>
          <p:cNvSpPr>
            <a:spLocks/>
          </p:cNvSpPr>
          <p:nvPr/>
        </p:nvSpPr>
        <p:spPr bwMode="auto">
          <a:xfrm>
            <a:off x="6205538" y="2058988"/>
            <a:ext cx="750887" cy="354012"/>
          </a:xfrm>
          <a:custGeom>
            <a:avLst/>
            <a:gdLst>
              <a:gd name="T0" fmla="*/ 0 w 473"/>
              <a:gd name="T1" fmla="*/ 2147483647 h 223"/>
              <a:gd name="T2" fmla="*/ 2147483647 w 473"/>
              <a:gd name="T3" fmla="*/ 2147483647 h 223"/>
              <a:gd name="T4" fmla="*/ 2147483647 w 473"/>
              <a:gd name="T5" fmla="*/ 2147483647 h 223"/>
              <a:gd name="T6" fmla="*/ 2147483647 w 473"/>
              <a:gd name="T7" fmla="*/ 2147483647 h 223"/>
              <a:gd name="T8" fmla="*/ 2147483647 w 473"/>
              <a:gd name="T9" fmla="*/ 2147483647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3" h="223">
                <a:moveTo>
                  <a:pt x="0" y="21"/>
                </a:moveTo>
                <a:cubicBezTo>
                  <a:pt x="62" y="0"/>
                  <a:pt x="130" y="18"/>
                  <a:pt x="191" y="39"/>
                </a:cubicBezTo>
                <a:cubicBezTo>
                  <a:pt x="220" y="83"/>
                  <a:pt x="257" y="117"/>
                  <a:pt x="309" y="130"/>
                </a:cubicBezTo>
                <a:cubicBezTo>
                  <a:pt x="331" y="163"/>
                  <a:pt x="343" y="217"/>
                  <a:pt x="391" y="221"/>
                </a:cubicBezTo>
                <a:cubicBezTo>
                  <a:pt x="418" y="223"/>
                  <a:pt x="445" y="221"/>
                  <a:pt x="473" y="221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6" name="Freeform 11"/>
          <p:cNvSpPr>
            <a:spLocks/>
          </p:cNvSpPr>
          <p:nvPr/>
        </p:nvSpPr>
        <p:spPr bwMode="auto">
          <a:xfrm>
            <a:off x="5065713" y="2006600"/>
            <a:ext cx="706437" cy="865188"/>
          </a:xfrm>
          <a:custGeom>
            <a:avLst/>
            <a:gdLst>
              <a:gd name="T0" fmla="*/ 0 w 445"/>
              <a:gd name="T1" fmla="*/ 0 h 545"/>
              <a:gd name="T2" fmla="*/ 2147483647 w 445"/>
              <a:gd name="T3" fmla="*/ 2147483647 h 545"/>
              <a:gd name="T4" fmla="*/ 2147483647 w 445"/>
              <a:gd name="T5" fmla="*/ 2147483647 h 545"/>
              <a:gd name="T6" fmla="*/ 2147483647 w 445"/>
              <a:gd name="T7" fmla="*/ 2147483647 h 545"/>
              <a:gd name="T8" fmla="*/ 2147483647 w 445"/>
              <a:gd name="T9" fmla="*/ 2147483647 h 545"/>
              <a:gd name="T10" fmla="*/ 2147483647 w 445"/>
              <a:gd name="T11" fmla="*/ 2147483647 h 545"/>
              <a:gd name="T12" fmla="*/ 2147483647 w 445"/>
              <a:gd name="T13" fmla="*/ 2147483647 h 5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5" h="545">
                <a:moveTo>
                  <a:pt x="0" y="0"/>
                </a:moveTo>
                <a:cubicBezTo>
                  <a:pt x="8" y="60"/>
                  <a:pt x="17" y="124"/>
                  <a:pt x="82" y="145"/>
                </a:cubicBezTo>
                <a:cubicBezTo>
                  <a:pt x="117" y="198"/>
                  <a:pt x="117" y="274"/>
                  <a:pt x="136" y="336"/>
                </a:cubicBezTo>
                <a:cubicBezTo>
                  <a:pt x="141" y="354"/>
                  <a:pt x="143" y="374"/>
                  <a:pt x="154" y="390"/>
                </a:cubicBezTo>
                <a:cubicBezTo>
                  <a:pt x="166" y="408"/>
                  <a:pt x="191" y="445"/>
                  <a:pt x="191" y="445"/>
                </a:cubicBezTo>
                <a:cubicBezTo>
                  <a:pt x="206" y="505"/>
                  <a:pt x="225" y="489"/>
                  <a:pt x="291" y="499"/>
                </a:cubicBezTo>
                <a:cubicBezTo>
                  <a:pt x="333" y="514"/>
                  <a:pt x="401" y="545"/>
                  <a:pt x="445" y="545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7" name="Freeform 12"/>
          <p:cNvSpPr>
            <a:spLocks/>
          </p:cNvSpPr>
          <p:nvPr/>
        </p:nvSpPr>
        <p:spPr bwMode="auto">
          <a:xfrm>
            <a:off x="3425825" y="288925"/>
            <a:ext cx="774700" cy="5267325"/>
          </a:xfrm>
          <a:custGeom>
            <a:avLst/>
            <a:gdLst>
              <a:gd name="T0" fmla="*/ 2147483647 w 488"/>
              <a:gd name="T1" fmla="*/ 0 h 3318"/>
              <a:gd name="T2" fmla="*/ 2147483647 w 488"/>
              <a:gd name="T3" fmla="*/ 2147483647 h 3318"/>
              <a:gd name="T4" fmla="*/ 2147483647 w 488"/>
              <a:gd name="T5" fmla="*/ 2147483647 h 3318"/>
              <a:gd name="T6" fmla="*/ 2147483647 w 488"/>
              <a:gd name="T7" fmla="*/ 2147483647 h 3318"/>
              <a:gd name="T8" fmla="*/ 2147483647 w 488"/>
              <a:gd name="T9" fmla="*/ 2147483647 h 3318"/>
              <a:gd name="T10" fmla="*/ 2147483647 w 488"/>
              <a:gd name="T11" fmla="*/ 2147483647 h 3318"/>
              <a:gd name="T12" fmla="*/ 2147483647 w 488"/>
              <a:gd name="T13" fmla="*/ 2147483647 h 3318"/>
              <a:gd name="T14" fmla="*/ 2147483647 w 488"/>
              <a:gd name="T15" fmla="*/ 2147483647 h 3318"/>
              <a:gd name="T16" fmla="*/ 2147483647 w 488"/>
              <a:gd name="T17" fmla="*/ 2147483647 h 3318"/>
              <a:gd name="T18" fmla="*/ 2147483647 w 488"/>
              <a:gd name="T19" fmla="*/ 2147483647 h 3318"/>
              <a:gd name="T20" fmla="*/ 2147483647 w 488"/>
              <a:gd name="T21" fmla="*/ 2147483647 h 3318"/>
              <a:gd name="T22" fmla="*/ 2147483647 w 488"/>
              <a:gd name="T23" fmla="*/ 2147483647 h 3318"/>
              <a:gd name="T24" fmla="*/ 2147483647 w 488"/>
              <a:gd name="T25" fmla="*/ 2147483647 h 3318"/>
              <a:gd name="T26" fmla="*/ 2147483647 w 488"/>
              <a:gd name="T27" fmla="*/ 2147483647 h 3318"/>
              <a:gd name="T28" fmla="*/ 2147483647 w 488"/>
              <a:gd name="T29" fmla="*/ 2147483647 h 3318"/>
              <a:gd name="T30" fmla="*/ 2147483647 w 488"/>
              <a:gd name="T31" fmla="*/ 2147483647 h 3318"/>
              <a:gd name="T32" fmla="*/ 2147483647 w 488"/>
              <a:gd name="T33" fmla="*/ 2147483647 h 3318"/>
              <a:gd name="T34" fmla="*/ 2147483647 w 488"/>
              <a:gd name="T35" fmla="*/ 2147483647 h 3318"/>
              <a:gd name="T36" fmla="*/ 2147483647 w 488"/>
              <a:gd name="T37" fmla="*/ 2147483647 h 3318"/>
              <a:gd name="T38" fmla="*/ 2147483647 w 488"/>
              <a:gd name="T39" fmla="*/ 2147483647 h 3318"/>
              <a:gd name="T40" fmla="*/ 2147483647 w 488"/>
              <a:gd name="T41" fmla="*/ 2147483647 h 3318"/>
              <a:gd name="T42" fmla="*/ 2147483647 w 488"/>
              <a:gd name="T43" fmla="*/ 2147483647 h 3318"/>
              <a:gd name="T44" fmla="*/ 2147483647 w 488"/>
              <a:gd name="T45" fmla="*/ 2147483647 h 3318"/>
              <a:gd name="T46" fmla="*/ 2147483647 w 488"/>
              <a:gd name="T47" fmla="*/ 2147483647 h 3318"/>
              <a:gd name="T48" fmla="*/ 2147483647 w 488"/>
              <a:gd name="T49" fmla="*/ 2147483647 h 3318"/>
              <a:gd name="T50" fmla="*/ 2147483647 w 488"/>
              <a:gd name="T51" fmla="*/ 2147483647 h 3318"/>
              <a:gd name="T52" fmla="*/ 2147483647 w 488"/>
              <a:gd name="T53" fmla="*/ 2147483647 h 3318"/>
              <a:gd name="T54" fmla="*/ 2147483647 w 488"/>
              <a:gd name="T55" fmla="*/ 2147483647 h 3318"/>
              <a:gd name="T56" fmla="*/ 2147483647 w 488"/>
              <a:gd name="T57" fmla="*/ 2147483647 h 3318"/>
              <a:gd name="T58" fmla="*/ 2147483647 w 488"/>
              <a:gd name="T59" fmla="*/ 2147483647 h 3318"/>
              <a:gd name="T60" fmla="*/ 2147483647 w 488"/>
              <a:gd name="T61" fmla="*/ 2147483647 h 3318"/>
              <a:gd name="T62" fmla="*/ 2147483647 w 488"/>
              <a:gd name="T63" fmla="*/ 2147483647 h 3318"/>
              <a:gd name="T64" fmla="*/ 2147483647 w 488"/>
              <a:gd name="T65" fmla="*/ 2147483647 h 3318"/>
              <a:gd name="T66" fmla="*/ 2147483647 w 488"/>
              <a:gd name="T67" fmla="*/ 2147483647 h 3318"/>
              <a:gd name="T68" fmla="*/ 2147483647 w 488"/>
              <a:gd name="T69" fmla="*/ 2147483647 h 3318"/>
              <a:gd name="T70" fmla="*/ 2147483647 w 488"/>
              <a:gd name="T71" fmla="*/ 2147483647 h 331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8" h="3318">
                <a:moveTo>
                  <a:pt x="478" y="0"/>
                </a:moveTo>
                <a:cubicBezTo>
                  <a:pt x="465" y="111"/>
                  <a:pt x="488" y="72"/>
                  <a:pt x="406" y="100"/>
                </a:cubicBezTo>
                <a:cubicBezTo>
                  <a:pt x="394" y="143"/>
                  <a:pt x="402" y="157"/>
                  <a:pt x="360" y="173"/>
                </a:cubicBezTo>
                <a:cubicBezTo>
                  <a:pt x="346" y="214"/>
                  <a:pt x="332" y="203"/>
                  <a:pt x="296" y="227"/>
                </a:cubicBezTo>
                <a:cubicBezTo>
                  <a:pt x="309" y="289"/>
                  <a:pt x="330" y="412"/>
                  <a:pt x="260" y="436"/>
                </a:cubicBezTo>
                <a:cubicBezTo>
                  <a:pt x="248" y="452"/>
                  <a:pt x="245" y="474"/>
                  <a:pt x="233" y="491"/>
                </a:cubicBezTo>
                <a:cubicBezTo>
                  <a:pt x="220" y="508"/>
                  <a:pt x="187" y="536"/>
                  <a:pt x="187" y="536"/>
                </a:cubicBezTo>
                <a:cubicBezTo>
                  <a:pt x="170" y="585"/>
                  <a:pt x="149" y="622"/>
                  <a:pt x="133" y="672"/>
                </a:cubicBezTo>
                <a:cubicBezTo>
                  <a:pt x="117" y="720"/>
                  <a:pt x="107" y="812"/>
                  <a:pt x="69" y="845"/>
                </a:cubicBezTo>
                <a:cubicBezTo>
                  <a:pt x="58" y="853"/>
                  <a:pt x="45" y="857"/>
                  <a:pt x="33" y="863"/>
                </a:cubicBezTo>
                <a:cubicBezTo>
                  <a:pt x="18" y="877"/>
                  <a:pt x="0" y="885"/>
                  <a:pt x="24" y="909"/>
                </a:cubicBezTo>
                <a:cubicBezTo>
                  <a:pt x="39" y="924"/>
                  <a:pt x="78" y="945"/>
                  <a:pt x="78" y="945"/>
                </a:cubicBezTo>
                <a:cubicBezTo>
                  <a:pt x="98" y="1030"/>
                  <a:pt x="103" y="1034"/>
                  <a:pt x="78" y="1172"/>
                </a:cubicBezTo>
                <a:cubicBezTo>
                  <a:pt x="74" y="1193"/>
                  <a:pt x="42" y="1227"/>
                  <a:pt x="42" y="1227"/>
                </a:cubicBezTo>
                <a:cubicBezTo>
                  <a:pt x="13" y="1340"/>
                  <a:pt x="28" y="1267"/>
                  <a:pt x="42" y="1509"/>
                </a:cubicBezTo>
                <a:cubicBezTo>
                  <a:pt x="46" y="1583"/>
                  <a:pt x="36" y="1565"/>
                  <a:pt x="69" y="1600"/>
                </a:cubicBezTo>
                <a:cubicBezTo>
                  <a:pt x="75" y="1618"/>
                  <a:pt x="81" y="1636"/>
                  <a:pt x="87" y="1654"/>
                </a:cubicBezTo>
                <a:cubicBezTo>
                  <a:pt x="90" y="1663"/>
                  <a:pt x="89" y="1674"/>
                  <a:pt x="96" y="1681"/>
                </a:cubicBezTo>
                <a:cubicBezTo>
                  <a:pt x="111" y="1696"/>
                  <a:pt x="123" y="1706"/>
                  <a:pt x="133" y="1727"/>
                </a:cubicBezTo>
                <a:cubicBezTo>
                  <a:pt x="164" y="1798"/>
                  <a:pt x="172" y="1882"/>
                  <a:pt x="224" y="1945"/>
                </a:cubicBezTo>
                <a:cubicBezTo>
                  <a:pt x="240" y="1964"/>
                  <a:pt x="286" y="2005"/>
                  <a:pt x="306" y="2009"/>
                </a:cubicBezTo>
                <a:cubicBezTo>
                  <a:pt x="336" y="2015"/>
                  <a:pt x="396" y="2027"/>
                  <a:pt x="396" y="2027"/>
                </a:cubicBezTo>
                <a:cubicBezTo>
                  <a:pt x="426" y="2056"/>
                  <a:pt x="432" y="2096"/>
                  <a:pt x="442" y="2136"/>
                </a:cubicBezTo>
                <a:cubicBezTo>
                  <a:pt x="439" y="2193"/>
                  <a:pt x="438" y="2251"/>
                  <a:pt x="433" y="2309"/>
                </a:cubicBezTo>
                <a:cubicBezTo>
                  <a:pt x="430" y="2338"/>
                  <a:pt x="405" y="2362"/>
                  <a:pt x="396" y="2390"/>
                </a:cubicBezTo>
                <a:cubicBezTo>
                  <a:pt x="383" y="2426"/>
                  <a:pt x="377" y="2471"/>
                  <a:pt x="351" y="2500"/>
                </a:cubicBezTo>
                <a:cubicBezTo>
                  <a:pt x="342" y="2527"/>
                  <a:pt x="332" y="2553"/>
                  <a:pt x="324" y="2581"/>
                </a:cubicBezTo>
                <a:cubicBezTo>
                  <a:pt x="320" y="2590"/>
                  <a:pt x="315" y="2609"/>
                  <a:pt x="315" y="2609"/>
                </a:cubicBezTo>
                <a:cubicBezTo>
                  <a:pt x="322" y="2648"/>
                  <a:pt x="324" y="2671"/>
                  <a:pt x="351" y="2700"/>
                </a:cubicBezTo>
                <a:cubicBezTo>
                  <a:pt x="364" y="2740"/>
                  <a:pt x="383" y="2777"/>
                  <a:pt x="396" y="2818"/>
                </a:cubicBezTo>
                <a:cubicBezTo>
                  <a:pt x="401" y="2868"/>
                  <a:pt x="415" y="2981"/>
                  <a:pt x="415" y="3027"/>
                </a:cubicBezTo>
                <a:cubicBezTo>
                  <a:pt x="415" y="3045"/>
                  <a:pt x="410" y="3063"/>
                  <a:pt x="406" y="3081"/>
                </a:cubicBezTo>
                <a:cubicBezTo>
                  <a:pt x="401" y="3099"/>
                  <a:pt x="387" y="3136"/>
                  <a:pt x="387" y="3136"/>
                </a:cubicBezTo>
                <a:cubicBezTo>
                  <a:pt x="390" y="3163"/>
                  <a:pt x="388" y="3191"/>
                  <a:pt x="396" y="3218"/>
                </a:cubicBezTo>
                <a:cubicBezTo>
                  <a:pt x="398" y="3226"/>
                  <a:pt x="409" y="3229"/>
                  <a:pt x="415" y="3236"/>
                </a:cubicBezTo>
                <a:cubicBezTo>
                  <a:pt x="422" y="3245"/>
                  <a:pt x="460" y="3309"/>
                  <a:pt x="460" y="3318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8" name="Line 13"/>
          <p:cNvSpPr>
            <a:spLocks noChangeShapeType="1"/>
          </p:cNvSpPr>
          <p:nvPr/>
        </p:nvSpPr>
        <p:spPr bwMode="auto">
          <a:xfrm>
            <a:off x="3425825" y="5943600"/>
            <a:ext cx="774700" cy="0"/>
          </a:xfrm>
          <a:prstGeom prst="line">
            <a:avLst/>
          </a:prstGeom>
          <a:noFill/>
          <a:ln w="57150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9" name="Line 14"/>
          <p:cNvSpPr>
            <a:spLocks noChangeShapeType="1"/>
          </p:cNvSpPr>
          <p:nvPr/>
        </p:nvSpPr>
        <p:spPr bwMode="auto">
          <a:xfrm>
            <a:off x="381000" y="5943600"/>
            <a:ext cx="819150" cy="0"/>
          </a:xfrm>
          <a:prstGeom prst="line">
            <a:avLst/>
          </a:prstGeom>
          <a:noFill/>
          <a:ln w="57150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extBox 1"/>
          <p:cNvSpPr txBox="1">
            <a:spLocks noChangeArrowheads="1"/>
          </p:cNvSpPr>
          <p:nvPr/>
        </p:nvSpPr>
        <p:spPr bwMode="auto">
          <a:xfrm>
            <a:off x="0" y="212725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latin typeface="Calibri" charset="0"/>
              </a:rPr>
              <a:t>* Convergent Boundaries create ____________  and ________________, especially around the _________ Ocean in the _______________.</a:t>
            </a:r>
          </a:p>
        </p:txBody>
      </p:sp>
      <p:pic>
        <p:nvPicPr>
          <p:cNvPr id="118786" name="Picture 2" descr="worldvolcanom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6" b="8527"/>
          <a:stretch>
            <a:fillRect/>
          </a:stretch>
        </p:blipFill>
        <p:spPr bwMode="auto">
          <a:xfrm>
            <a:off x="0" y="1952625"/>
            <a:ext cx="7143750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838200" y="792163"/>
            <a:ext cx="365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EARTHQUAKES</a:t>
            </a:r>
            <a:endParaRPr lang="en-US" sz="1800"/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6096000" y="212725"/>
            <a:ext cx="3048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VOLCANOES</a:t>
            </a:r>
            <a:endParaRPr lang="en-US" sz="1800"/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152400" y="1311275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solidFill>
                  <a:schemeClr val="tx2"/>
                </a:solidFill>
              </a:rPr>
              <a:t>PACIFIC</a:t>
            </a:r>
            <a:endParaRPr lang="en-US" sz="1800"/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4648200" y="1266825"/>
            <a:ext cx="3657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3400">
                <a:solidFill>
                  <a:schemeClr val="tx2"/>
                </a:solidFill>
              </a:rPr>
              <a:t>“</a:t>
            </a:r>
            <a:r>
              <a:rPr lang="en-US" altLang="ja-JP" sz="3400">
                <a:solidFill>
                  <a:schemeClr val="tx2"/>
                </a:solidFill>
              </a:rPr>
              <a:t>RING OF FIRE</a:t>
            </a:r>
            <a:r>
              <a:rPr lang="ja-JP" altLang="en-US" sz="3400">
                <a:solidFill>
                  <a:schemeClr val="tx2"/>
                </a:solidFill>
              </a:rPr>
              <a:t>”</a:t>
            </a:r>
            <a:endParaRPr lang="en-US" sz="3400"/>
          </a:p>
        </p:txBody>
      </p:sp>
      <p:pic>
        <p:nvPicPr>
          <p:cNvPr id="135177" name="Picture 9" descr="Tsunami_-_Fig124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1908175"/>
            <a:ext cx="4557712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128005" grpId="0"/>
      <p:bldP spid="128006" grpId="0"/>
      <p:bldP spid="12800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2" descr="Fig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75" y="-49213"/>
            <a:ext cx="937895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 descr="ring.of.fir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800">
                <a:solidFill>
                  <a:schemeClr val="bg1"/>
                </a:solidFill>
              </a:rPr>
              <a:t>What is special about Hawaii?  </a:t>
            </a:r>
          </a:p>
        </p:txBody>
      </p:sp>
      <p:pic>
        <p:nvPicPr>
          <p:cNvPr id="124930" name="Picture 2" descr="worldvolcanom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46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ontinentalCrustInK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0" y="4953000"/>
            <a:ext cx="80772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Thickness of the crust in KILOMETERS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5" descr="Matt's_Island_Dia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3"/>
            <a:ext cx="9144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15000" y="457200"/>
            <a:ext cx="342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hlinkClick r:id="rId4"/>
              </a:rPr>
              <a:t>Hot Spot Animation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2" descr="Plate%20Boundar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4" name="Freeform 3"/>
          <p:cNvSpPr>
            <a:spLocks/>
          </p:cNvSpPr>
          <p:nvPr/>
        </p:nvSpPr>
        <p:spPr bwMode="auto">
          <a:xfrm>
            <a:off x="14288" y="1322388"/>
            <a:ext cx="635000" cy="322262"/>
          </a:xfrm>
          <a:custGeom>
            <a:avLst/>
            <a:gdLst>
              <a:gd name="T0" fmla="*/ 0 w 400"/>
              <a:gd name="T1" fmla="*/ 2147483647 h 203"/>
              <a:gd name="T2" fmla="*/ 2147483647 w 400"/>
              <a:gd name="T3" fmla="*/ 2147483647 h 203"/>
              <a:gd name="T4" fmla="*/ 2147483647 w 400"/>
              <a:gd name="T5" fmla="*/ 2147483647 h 203"/>
              <a:gd name="T6" fmla="*/ 2147483647 w 400"/>
              <a:gd name="T7" fmla="*/ 2147483647 h 2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0" h="203">
                <a:moveTo>
                  <a:pt x="0" y="203"/>
                </a:moveTo>
                <a:cubicBezTo>
                  <a:pt x="45" y="197"/>
                  <a:pt x="168" y="185"/>
                  <a:pt x="209" y="158"/>
                </a:cubicBezTo>
                <a:cubicBezTo>
                  <a:pt x="268" y="118"/>
                  <a:pt x="322" y="70"/>
                  <a:pt x="382" y="31"/>
                </a:cubicBezTo>
                <a:cubicBezTo>
                  <a:pt x="391" y="0"/>
                  <a:pt x="381" y="3"/>
                  <a:pt x="400" y="3"/>
                </a:cubicBezTo>
              </a:path>
            </a:pathLst>
          </a:custGeom>
          <a:noFill/>
          <a:ln w="7620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5" name="Freeform 4"/>
          <p:cNvSpPr>
            <a:spLocks/>
          </p:cNvSpPr>
          <p:nvPr/>
        </p:nvSpPr>
        <p:spPr bwMode="auto">
          <a:xfrm>
            <a:off x="952500" y="1616075"/>
            <a:ext cx="247650" cy="419100"/>
          </a:xfrm>
          <a:custGeom>
            <a:avLst/>
            <a:gdLst>
              <a:gd name="T0" fmla="*/ 0 w 156"/>
              <a:gd name="T1" fmla="*/ 0 h 264"/>
              <a:gd name="T2" fmla="*/ 2147483647 w 156"/>
              <a:gd name="T3" fmla="*/ 2147483647 h 264"/>
              <a:gd name="T4" fmla="*/ 2147483647 w 156"/>
              <a:gd name="T5" fmla="*/ 2147483647 h 264"/>
              <a:gd name="T6" fmla="*/ 2147483647 w 156"/>
              <a:gd name="T7" fmla="*/ 2147483647 h 264"/>
              <a:gd name="T8" fmla="*/ 2147483647 w 156"/>
              <a:gd name="T9" fmla="*/ 2147483647 h 2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6" h="264">
                <a:moveTo>
                  <a:pt x="0" y="0"/>
                </a:moveTo>
                <a:cubicBezTo>
                  <a:pt x="17" y="26"/>
                  <a:pt x="33" y="50"/>
                  <a:pt x="64" y="64"/>
                </a:cubicBezTo>
                <a:cubicBezTo>
                  <a:pt x="81" y="71"/>
                  <a:pt x="118" y="82"/>
                  <a:pt x="118" y="82"/>
                </a:cubicBezTo>
                <a:cubicBezTo>
                  <a:pt x="156" y="139"/>
                  <a:pt x="147" y="198"/>
                  <a:pt x="91" y="236"/>
                </a:cubicBezTo>
                <a:cubicBezTo>
                  <a:pt x="88" y="245"/>
                  <a:pt x="82" y="264"/>
                  <a:pt x="82" y="264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6" name="Freeform 5"/>
          <p:cNvSpPr>
            <a:spLocks/>
          </p:cNvSpPr>
          <p:nvPr/>
        </p:nvSpPr>
        <p:spPr bwMode="auto">
          <a:xfrm>
            <a:off x="2170113" y="3189288"/>
            <a:ext cx="312737" cy="1717675"/>
          </a:xfrm>
          <a:custGeom>
            <a:avLst/>
            <a:gdLst>
              <a:gd name="T0" fmla="*/ 2147483647 w 197"/>
              <a:gd name="T1" fmla="*/ 0 h 1082"/>
              <a:gd name="T2" fmla="*/ 2147483647 w 197"/>
              <a:gd name="T3" fmla="*/ 2147483647 h 1082"/>
              <a:gd name="T4" fmla="*/ 2147483647 w 197"/>
              <a:gd name="T5" fmla="*/ 2147483647 h 1082"/>
              <a:gd name="T6" fmla="*/ 2147483647 w 197"/>
              <a:gd name="T7" fmla="*/ 2147483647 h 1082"/>
              <a:gd name="T8" fmla="*/ 2147483647 w 197"/>
              <a:gd name="T9" fmla="*/ 2147483647 h 1082"/>
              <a:gd name="T10" fmla="*/ 2147483647 w 197"/>
              <a:gd name="T11" fmla="*/ 2147483647 h 1082"/>
              <a:gd name="T12" fmla="*/ 2147483647 w 197"/>
              <a:gd name="T13" fmla="*/ 2147483647 h 10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7" h="1082">
                <a:moveTo>
                  <a:pt x="42" y="0"/>
                </a:moveTo>
                <a:cubicBezTo>
                  <a:pt x="19" y="112"/>
                  <a:pt x="0" y="231"/>
                  <a:pt x="87" y="318"/>
                </a:cubicBezTo>
                <a:cubicBezTo>
                  <a:pt x="104" y="363"/>
                  <a:pt x="133" y="389"/>
                  <a:pt x="160" y="427"/>
                </a:cubicBezTo>
                <a:cubicBezTo>
                  <a:pt x="178" y="453"/>
                  <a:pt x="185" y="488"/>
                  <a:pt x="197" y="518"/>
                </a:cubicBezTo>
                <a:cubicBezTo>
                  <a:pt x="193" y="645"/>
                  <a:pt x="192" y="772"/>
                  <a:pt x="187" y="900"/>
                </a:cubicBezTo>
                <a:cubicBezTo>
                  <a:pt x="184" y="945"/>
                  <a:pt x="174" y="990"/>
                  <a:pt x="169" y="1036"/>
                </a:cubicBezTo>
                <a:cubicBezTo>
                  <a:pt x="166" y="1051"/>
                  <a:pt x="160" y="1082"/>
                  <a:pt x="160" y="1082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7" name="Freeform 6"/>
          <p:cNvSpPr>
            <a:spLocks/>
          </p:cNvSpPr>
          <p:nvPr/>
        </p:nvSpPr>
        <p:spPr bwMode="auto">
          <a:xfrm>
            <a:off x="7648575" y="1385888"/>
            <a:ext cx="952500" cy="1095375"/>
          </a:xfrm>
          <a:custGeom>
            <a:avLst/>
            <a:gdLst>
              <a:gd name="T0" fmla="*/ 2147483647 w 600"/>
              <a:gd name="T1" fmla="*/ 0 h 690"/>
              <a:gd name="T2" fmla="*/ 2147483647 w 600"/>
              <a:gd name="T3" fmla="*/ 2147483647 h 690"/>
              <a:gd name="T4" fmla="*/ 2147483647 w 600"/>
              <a:gd name="T5" fmla="*/ 2147483647 h 690"/>
              <a:gd name="T6" fmla="*/ 2147483647 w 600"/>
              <a:gd name="T7" fmla="*/ 2147483647 h 690"/>
              <a:gd name="T8" fmla="*/ 2147483647 w 600"/>
              <a:gd name="T9" fmla="*/ 2147483647 h 690"/>
              <a:gd name="T10" fmla="*/ 2147483647 w 600"/>
              <a:gd name="T11" fmla="*/ 2147483647 h 690"/>
              <a:gd name="T12" fmla="*/ 2147483647 w 600"/>
              <a:gd name="T13" fmla="*/ 2147483647 h 690"/>
              <a:gd name="T14" fmla="*/ 2147483647 w 600"/>
              <a:gd name="T15" fmla="*/ 2147483647 h 690"/>
              <a:gd name="T16" fmla="*/ 2147483647 w 600"/>
              <a:gd name="T17" fmla="*/ 2147483647 h 690"/>
              <a:gd name="T18" fmla="*/ 2147483647 w 600"/>
              <a:gd name="T19" fmla="*/ 2147483647 h 690"/>
              <a:gd name="T20" fmla="*/ 2147483647 w 600"/>
              <a:gd name="T21" fmla="*/ 2147483647 h 690"/>
              <a:gd name="T22" fmla="*/ 2147483647 w 600"/>
              <a:gd name="T23" fmla="*/ 2147483647 h 690"/>
              <a:gd name="T24" fmla="*/ 2147483647 w 600"/>
              <a:gd name="T25" fmla="*/ 2147483647 h 690"/>
              <a:gd name="T26" fmla="*/ 2147483647 w 600"/>
              <a:gd name="T27" fmla="*/ 2147483647 h 690"/>
              <a:gd name="T28" fmla="*/ 2147483647 w 600"/>
              <a:gd name="T29" fmla="*/ 2147483647 h 690"/>
              <a:gd name="T30" fmla="*/ 2147483647 w 600"/>
              <a:gd name="T31" fmla="*/ 2147483647 h 690"/>
              <a:gd name="T32" fmla="*/ 0 w 600"/>
              <a:gd name="T33" fmla="*/ 2147483647 h 6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00" h="690">
                <a:moveTo>
                  <a:pt x="600" y="0"/>
                </a:moveTo>
                <a:cubicBezTo>
                  <a:pt x="591" y="27"/>
                  <a:pt x="588" y="57"/>
                  <a:pt x="573" y="81"/>
                </a:cubicBezTo>
                <a:cubicBezTo>
                  <a:pt x="555" y="108"/>
                  <a:pt x="554" y="106"/>
                  <a:pt x="545" y="136"/>
                </a:cubicBezTo>
                <a:cubicBezTo>
                  <a:pt x="532" y="177"/>
                  <a:pt x="537" y="193"/>
                  <a:pt x="500" y="218"/>
                </a:cubicBezTo>
                <a:cubicBezTo>
                  <a:pt x="494" y="227"/>
                  <a:pt x="489" y="237"/>
                  <a:pt x="482" y="245"/>
                </a:cubicBezTo>
                <a:cubicBezTo>
                  <a:pt x="474" y="252"/>
                  <a:pt x="461" y="254"/>
                  <a:pt x="455" y="263"/>
                </a:cubicBezTo>
                <a:cubicBezTo>
                  <a:pt x="448" y="270"/>
                  <a:pt x="453" y="285"/>
                  <a:pt x="445" y="291"/>
                </a:cubicBezTo>
                <a:cubicBezTo>
                  <a:pt x="429" y="302"/>
                  <a:pt x="391" y="309"/>
                  <a:pt x="391" y="309"/>
                </a:cubicBezTo>
                <a:cubicBezTo>
                  <a:pt x="385" y="318"/>
                  <a:pt x="377" y="326"/>
                  <a:pt x="373" y="336"/>
                </a:cubicBezTo>
                <a:cubicBezTo>
                  <a:pt x="368" y="344"/>
                  <a:pt x="369" y="354"/>
                  <a:pt x="364" y="363"/>
                </a:cubicBezTo>
                <a:cubicBezTo>
                  <a:pt x="350" y="384"/>
                  <a:pt x="320" y="404"/>
                  <a:pt x="300" y="418"/>
                </a:cubicBezTo>
                <a:cubicBezTo>
                  <a:pt x="291" y="431"/>
                  <a:pt x="243" y="504"/>
                  <a:pt x="227" y="518"/>
                </a:cubicBezTo>
                <a:cubicBezTo>
                  <a:pt x="219" y="524"/>
                  <a:pt x="208" y="522"/>
                  <a:pt x="200" y="527"/>
                </a:cubicBezTo>
                <a:cubicBezTo>
                  <a:pt x="180" y="537"/>
                  <a:pt x="163" y="550"/>
                  <a:pt x="145" y="563"/>
                </a:cubicBezTo>
                <a:cubicBezTo>
                  <a:pt x="135" y="568"/>
                  <a:pt x="118" y="581"/>
                  <a:pt x="118" y="581"/>
                </a:cubicBezTo>
                <a:cubicBezTo>
                  <a:pt x="115" y="590"/>
                  <a:pt x="115" y="602"/>
                  <a:pt x="109" y="609"/>
                </a:cubicBezTo>
                <a:cubicBezTo>
                  <a:pt x="78" y="640"/>
                  <a:pt x="31" y="658"/>
                  <a:pt x="0" y="690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8" name="Freeform 7"/>
          <p:cNvSpPr>
            <a:spLocks/>
          </p:cNvSpPr>
          <p:nvPr/>
        </p:nvSpPr>
        <p:spPr bwMode="auto">
          <a:xfrm>
            <a:off x="7778750" y="2063750"/>
            <a:ext cx="403225" cy="836613"/>
          </a:xfrm>
          <a:custGeom>
            <a:avLst/>
            <a:gdLst>
              <a:gd name="T0" fmla="*/ 2147483647 w 254"/>
              <a:gd name="T1" fmla="*/ 0 h 527"/>
              <a:gd name="T2" fmla="*/ 2147483647 w 254"/>
              <a:gd name="T3" fmla="*/ 2147483647 h 527"/>
              <a:gd name="T4" fmla="*/ 2147483647 w 254"/>
              <a:gd name="T5" fmla="*/ 2147483647 h 527"/>
              <a:gd name="T6" fmla="*/ 2147483647 w 254"/>
              <a:gd name="T7" fmla="*/ 2147483647 h 527"/>
              <a:gd name="T8" fmla="*/ 2147483647 w 254"/>
              <a:gd name="T9" fmla="*/ 2147483647 h 527"/>
              <a:gd name="T10" fmla="*/ 2147483647 w 254"/>
              <a:gd name="T11" fmla="*/ 2147483647 h 527"/>
              <a:gd name="T12" fmla="*/ 2147483647 w 254"/>
              <a:gd name="T13" fmla="*/ 2147483647 h 527"/>
              <a:gd name="T14" fmla="*/ 2147483647 w 254"/>
              <a:gd name="T15" fmla="*/ 2147483647 h 527"/>
              <a:gd name="T16" fmla="*/ 0 w 254"/>
              <a:gd name="T17" fmla="*/ 2147483647 h 5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4" h="527">
                <a:moveTo>
                  <a:pt x="218" y="0"/>
                </a:moveTo>
                <a:cubicBezTo>
                  <a:pt x="224" y="18"/>
                  <a:pt x="230" y="35"/>
                  <a:pt x="236" y="54"/>
                </a:cubicBezTo>
                <a:cubicBezTo>
                  <a:pt x="239" y="63"/>
                  <a:pt x="241" y="72"/>
                  <a:pt x="245" y="82"/>
                </a:cubicBezTo>
                <a:cubicBezTo>
                  <a:pt x="247" y="91"/>
                  <a:pt x="254" y="109"/>
                  <a:pt x="254" y="109"/>
                </a:cubicBezTo>
                <a:cubicBezTo>
                  <a:pt x="251" y="172"/>
                  <a:pt x="250" y="236"/>
                  <a:pt x="245" y="300"/>
                </a:cubicBezTo>
                <a:cubicBezTo>
                  <a:pt x="242" y="331"/>
                  <a:pt x="228" y="329"/>
                  <a:pt x="209" y="354"/>
                </a:cubicBezTo>
                <a:cubicBezTo>
                  <a:pt x="152" y="422"/>
                  <a:pt x="222" y="343"/>
                  <a:pt x="182" y="409"/>
                </a:cubicBezTo>
                <a:cubicBezTo>
                  <a:pt x="167" y="432"/>
                  <a:pt x="98" y="456"/>
                  <a:pt x="73" y="473"/>
                </a:cubicBezTo>
                <a:cubicBezTo>
                  <a:pt x="42" y="493"/>
                  <a:pt x="43" y="527"/>
                  <a:pt x="0" y="527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79" name="Line 8"/>
          <p:cNvSpPr>
            <a:spLocks noChangeShapeType="1"/>
          </p:cNvSpPr>
          <p:nvPr/>
        </p:nvSpPr>
        <p:spPr bwMode="auto">
          <a:xfrm>
            <a:off x="3429000" y="6172200"/>
            <a:ext cx="6858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0" name="Freeform 9"/>
          <p:cNvSpPr>
            <a:spLocks/>
          </p:cNvSpPr>
          <p:nvPr/>
        </p:nvSpPr>
        <p:spPr bwMode="auto">
          <a:xfrm>
            <a:off x="1068388" y="2078038"/>
            <a:ext cx="433387" cy="561975"/>
          </a:xfrm>
          <a:custGeom>
            <a:avLst/>
            <a:gdLst>
              <a:gd name="T0" fmla="*/ 0 w 273"/>
              <a:gd name="T1" fmla="*/ 0 h 354"/>
              <a:gd name="T2" fmla="*/ 2147483647 w 273"/>
              <a:gd name="T3" fmla="*/ 2147483647 h 354"/>
              <a:gd name="T4" fmla="*/ 2147483647 w 273"/>
              <a:gd name="T5" fmla="*/ 2147483647 h 354"/>
              <a:gd name="T6" fmla="*/ 2147483647 w 273"/>
              <a:gd name="T7" fmla="*/ 2147483647 h 354"/>
              <a:gd name="T8" fmla="*/ 2147483647 w 273"/>
              <a:gd name="T9" fmla="*/ 2147483647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3" h="354">
                <a:moveTo>
                  <a:pt x="0" y="0"/>
                </a:moveTo>
                <a:cubicBezTo>
                  <a:pt x="39" y="26"/>
                  <a:pt x="78" y="55"/>
                  <a:pt x="118" y="82"/>
                </a:cubicBezTo>
                <a:cubicBezTo>
                  <a:pt x="127" y="88"/>
                  <a:pt x="134" y="96"/>
                  <a:pt x="145" y="100"/>
                </a:cubicBezTo>
                <a:cubicBezTo>
                  <a:pt x="163" y="106"/>
                  <a:pt x="200" y="118"/>
                  <a:pt x="200" y="118"/>
                </a:cubicBezTo>
                <a:cubicBezTo>
                  <a:pt x="273" y="191"/>
                  <a:pt x="245" y="229"/>
                  <a:pt x="245" y="354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1" name="Freeform 10"/>
          <p:cNvSpPr>
            <a:spLocks/>
          </p:cNvSpPr>
          <p:nvPr/>
        </p:nvSpPr>
        <p:spPr bwMode="auto">
          <a:xfrm>
            <a:off x="6205538" y="2058988"/>
            <a:ext cx="750887" cy="354012"/>
          </a:xfrm>
          <a:custGeom>
            <a:avLst/>
            <a:gdLst>
              <a:gd name="T0" fmla="*/ 0 w 473"/>
              <a:gd name="T1" fmla="*/ 2147483647 h 223"/>
              <a:gd name="T2" fmla="*/ 2147483647 w 473"/>
              <a:gd name="T3" fmla="*/ 2147483647 h 223"/>
              <a:gd name="T4" fmla="*/ 2147483647 w 473"/>
              <a:gd name="T5" fmla="*/ 2147483647 h 223"/>
              <a:gd name="T6" fmla="*/ 2147483647 w 473"/>
              <a:gd name="T7" fmla="*/ 2147483647 h 223"/>
              <a:gd name="T8" fmla="*/ 2147483647 w 473"/>
              <a:gd name="T9" fmla="*/ 2147483647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3" h="223">
                <a:moveTo>
                  <a:pt x="0" y="21"/>
                </a:moveTo>
                <a:cubicBezTo>
                  <a:pt x="62" y="0"/>
                  <a:pt x="130" y="18"/>
                  <a:pt x="191" y="39"/>
                </a:cubicBezTo>
                <a:cubicBezTo>
                  <a:pt x="220" y="83"/>
                  <a:pt x="257" y="117"/>
                  <a:pt x="309" y="130"/>
                </a:cubicBezTo>
                <a:cubicBezTo>
                  <a:pt x="331" y="163"/>
                  <a:pt x="343" y="217"/>
                  <a:pt x="391" y="221"/>
                </a:cubicBezTo>
                <a:cubicBezTo>
                  <a:pt x="418" y="223"/>
                  <a:pt x="445" y="221"/>
                  <a:pt x="473" y="221"/>
                </a:cubicBezTo>
              </a:path>
            </a:pathLst>
          </a:custGeom>
          <a:noFill/>
          <a:ln w="57150" cmpd="sng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2" name="Freeform 11"/>
          <p:cNvSpPr>
            <a:spLocks/>
          </p:cNvSpPr>
          <p:nvPr/>
        </p:nvSpPr>
        <p:spPr bwMode="auto">
          <a:xfrm>
            <a:off x="5065713" y="2006600"/>
            <a:ext cx="706437" cy="865188"/>
          </a:xfrm>
          <a:custGeom>
            <a:avLst/>
            <a:gdLst>
              <a:gd name="T0" fmla="*/ 0 w 445"/>
              <a:gd name="T1" fmla="*/ 0 h 545"/>
              <a:gd name="T2" fmla="*/ 2147483647 w 445"/>
              <a:gd name="T3" fmla="*/ 2147483647 h 545"/>
              <a:gd name="T4" fmla="*/ 2147483647 w 445"/>
              <a:gd name="T5" fmla="*/ 2147483647 h 545"/>
              <a:gd name="T6" fmla="*/ 2147483647 w 445"/>
              <a:gd name="T7" fmla="*/ 2147483647 h 545"/>
              <a:gd name="T8" fmla="*/ 2147483647 w 445"/>
              <a:gd name="T9" fmla="*/ 2147483647 h 545"/>
              <a:gd name="T10" fmla="*/ 2147483647 w 445"/>
              <a:gd name="T11" fmla="*/ 2147483647 h 545"/>
              <a:gd name="T12" fmla="*/ 2147483647 w 445"/>
              <a:gd name="T13" fmla="*/ 2147483647 h 5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45" h="545">
                <a:moveTo>
                  <a:pt x="0" y="0"/>
                </a:moveTo>
                <a:cubicBezTo>
                  <a:pt x="8" y="60"/>
                  <a:pt x="17" y="124"/>
                  <a:pt x="82" y="145"/>
                </a:cubicBezTo>
                <a:cubicBezTo>
                  <a:pt x="117" y="198"/>
                  <a:pt x="117" y="274"/>
                  <a:pt x="136" y="336"/>
                </a:cubicBezTo>
                <a:cubicBezTo>
                  <a:pt x="141" y="354"/>
                  <a:pt x="143" y="374"/>
                  <a:pt x="154" y="390"/>
                </a:cubicBezTo>
                <a:cubicBezTo>
                  <a:pt x="166" y="408"/>
                  <a:pt x="191" y="445"/>
                  <a:pt x="191" y="445"/>
                </a:cubicBezTo>
                <a:cubicBezTo>
                  <a:pt x="206" y="505"/>
                  <a:pt x="225" y="489"/>
                  <a:pt x="291" y="499"/>
                </a:cubicBezTo>
                <a:cubicBezTo>
                  <a:pt x="333" y="514"/>
                  <a:pt x="401" y="545"/>
                  <a:pt x="445" y="545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3" name="Freeform 12"/>
          <p:cNvSpPr>
            <a:spLocks/>
          </p:cNvSpPr>
          <p:nvPr/>
        </p:nvSpPr>
        <p:spPr bwMode="auto">
          <a:xfrm>
            <a:off x="3425825" y="288925"/>
            <a:ext cx="774700" cy="5267325"/>
          </a:xfrm>
          <a:custGeom>
            <a:avLst/>
            <a:gdLst>
              <a:gd name="T0" fmla="*/ 2147483647 w 488"/>
              <a:gd name="T1" fmla="*/ 0 h 3318"/>
              <a:gd name="T2" fmla="*/ 2147483647 w 488"/>
              <a:gd name="T3" fmla="*/ 2147483647 h 3318"/>
              <a:gd name="T4" fmla="*/ 2147483647 w 488"/>
              <a:gd name="T5" fmla="*/ 2147483647 h 3318"/>
              <a:gd name="T6" fmla="*/ 2147483647 w 488"/>
              <a:gd name="T7" fmla="*/ 2147483647 h 3318"/>
              <a:gd name="T8" fmla="*/ 2147483647 w 488"/>
              <a:gd name="T9" fmla="*/ 2147483647 h 3318"/>
              <a:gd name="T10" fmla="*/ 2147483647 w 488"/>
              <a:gd name="T11" fmla="*/ 2147483647 h 3318"/>
              <a:gd name="T12" fmla="*/ 2147483647 w 488"/>
              <a:gd name="T13" fmla="*/ 2147483647 h 3318"/>
              <a:gd name="T14" fmla="*/ 2147483647 w 488"/>
              <a:gd name="T15" fmla="*/ 2147483647 h 3318"/>
              <a:gd name="T16" fmla="*/ 2147483647 w 488"/>
              <a:gd name="T17" fmla="*/ 2147483647 h 3318"/>
              <a:gd name="T18" fmla="*/ 2147483647 w 488"/>
              <a:gd name="T19" fmla="*/ 2147483647 h 3318"/>
              <a:gd name="T20" fmla="*/ 2147483647 w 488"/>
              <a:gd name="T21" fmla="*/ 2147483647 h 3318"/>
              <a:gd name="T22" fmla="*/ 2147483647 w 488"/>
              <a:gd name="T23" fmla="*/ 2147483647 h 3318"/>
              <a:gd name="T24" fmla="*/ 2147483647 w 488"/>
              <a:gd name="T25" fmla="*/ 2147483647 h 3318"/>
              <a:gd name="T26" fmla="*/ 2147483647 w 488"/>
              <a:gd name="T27" fmla="*/ 2147483647 h 3318"/>
              <a:gd name="T28" fmla="*/ 2147483647 w 488"/>
              <a:gd name="T29" fmla="*/ 2147483647 h 3318"/>
              <a:gd name="T30" fmla="*/ 2147483647 w 488"/>
              <a:gd name="T31" fmla="*/ 2147483647 h 3318"/>
              <a:gd name="T32" fmla="*/ 2147483647 w 488"/>
              <a:gd name="T33" fmla="*/ 2147483647 h 3318"/>
              <a:gd name="T34" fmla="*/ 2147483647 w 488"/>
              <a:gd name="T35" fmla="*/ 2147483647 h 3318"/>
              <a:gd name="T36" fmla="*/ 2147483647 w 488"/>
              <a:gd name="T37" fmla="*/ 2147483647 h 3318"/>
              <a:gd name="T38" fmla="*/ 2147483647 w 488"/>
              <a:gd name="T39" fmla="*/ 2147483647 h 3318"/>
              <a:gd name="T40" fmla="*/ 2147483647 w 488"/>
              <a:gd name="T41" fmla="*/ 2147483647 h 3318"/>
              <a:gd name="T42" fmla="*/ 2147483647 w 488"/>
              <a:gd name="T43" fmla="*/ 2147483647 h 3318"/>
              <a:gd name="T44" fmla="*/ 2147483647 w 488"/>
              <a:gd name="T45" fmla="*/ 2147483647 h 3318"/>
              <a:gd name="T46" fmla="*/ 2147483647 w 488"/>
              <a:gd name="T47" fmla="*/ 2147483647 h 3318"/>
              <a:gd name="T48" fmla="*/ 2147483647 w 488"/>
              <a:gd name="T49" fmla="*/ 2147483647 h 3318"/>
              <a:gd name="T50" fmla="*/ 2147483647 w 488"/>
              <a:gd name="T51" fmla="*/ 2147483647 h 3318"/>
              <a:gd name="T52" fmla="*/ 2147483647 w 488"/>
              <a:gd name="T53" fmla="*/ 2147483647 h 3318"/>
              <a:gd name="T54" fmla="*/ 2147483647 w 488"/>
              <a:gd name="T55" fmla="*/ 2147483647 h 3318"/>
              <a:gd name="T56" fmla="*/ 2147483647 w 488"/>
              <a:gd name="T57" fmla="*/ 2147483647 h 3318"/>
              <a:gd name="T58" fmla="*/ 2147483647 w 488"/>
              <a:gd name="T59" fmla="*/ 2147483647 h 3318"/>
              <a:gd name="T60" fmla="*/ 2147483647 w 488"/>
              <a:gd name="T61" fmla="*/ 2147483647 h 3318"/>
              <a:gd name="T62" fmla="*/ 2147483647 w 488"/>
              <a:gd name="T63" fmla="*/ 2147483647 h 3318"/>
              <a:gd name="T64" fmla="*/ 2147483647 w 488"/>
              <a:gd name="T65" fmla="*/ 2147483647 h 3318"/>
              <a:gd name="T66" fmla="*/ 2147483647 w 488"/>
              <a:gd name="T67" fmla="*/ 2147483647 h 3318"/>
              <a:gd name="T68" fmla="*/ 2147483647 w 488"/>
              <a:gd name="T69" fmla="*/ 2147483647 h 3318"/>
              <a:gd name="T70" fmla="*/ 2147483647 w 488"/>
              <a:gd name="T71" fmla="*/ 2147483647 h 331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8" h="3318">
                <a:moveTo>
                  <a:pt x="478" y="0"/>
                </a:moveTo>
                <a:cubicBezTo>
                  <a:pt x="465" y="111"/>
                  <a:pt x="488" y="72"/>
                  <a:pt x="406" y="100"/>
                </a:cubicBezTo>
                <a:cubicBezTo>
                  <a:pt x="394" y="143"/>
                  <a:pt x="402" y="157"/>
                  <a:pt x="360" y="173"/>
                </a:cubicBezTo>
                <a:cubicBezTo>
                  <a:pt x="346" y="214"/>
                  <a:pt x="332" y="203"/>
                  <a:pt x="296" y="227"/>
                </a:cubicBezTo>
                <a:cubicBezTo>
                  <a:pt x="309" y="289"/>
                  <a:pt x="330" y="412"/>
                  <a:pt x="260" y="436"/>
                </a:cubicBezTo>
                <a:cubicBezTo>
                  <a:pt x="248" y="452"/>
                  <a:pt x="245" y="474"/>
                  <a:pt x="233" y="491"/>
                </a:cubicBezTo>
                <a:cubicBezTo>
                  <a:pt x="220" y="508"/>
                  <a:pt x="187" y="536"/>
                  <a:pt x="187" y="536"/>
                </a:cubicBezTo>
                <a:cubicBezTo>
                  <a:pt x="170" y="585"/>
                  <a:pt x="149" y="622"/>
                  <a:pt x="133" y="672"/>
                </a:cubicBezTo>
                <a:cubicBezTo>
                  <a:pt x="117" y="720"/>
                  <a:pt x="107" y="812"/>
                  <a:pt x="69" y="845"/>
                </a:cubicBezTo>
                <a:cubicBezTo>
                  <a:pt x="58" y="853"/>
                  <a:pt x="45" y="857"/>
                  <a:pt x="33" y="863"/>
                </a:cubicBezTo>
                <a:cubicBezTo>
                  <a:pt x="18" y="877"/>
                  <a:pt x="0" y="885"/>
                  <a:pt x="24" y="909"/>
                </a:cubicBezTo>
                <a:cubicBezTo>
                  <a:pt x="39" y="924"/>
                  <a:pt x="78" y="945"/>
                  <a:pt x="78" y="945"/>
                </a:cubicBezTo>
                <a:cubicBezTo>
                  <a:pt x="98" y="1030"/>
                  <a:pt x="103" y="1034"/>
                  <a:pt x="78" y="1172"/>
                </a:cubicBezTo>
                <a:cubicBezTo>
                  <a:pt x="74" y="1193"/>
                  <a:pt x="42" y="1227"/>
                  <a:pt x="42" y="1227"/>
                </a:cubicBezTo>
                <a:cubicBezTo>
                  <a:pt x="13" y="1340"/>
                  <a:pt x="28" y="1267"/>
                  <a:pt x="42" y="1509"/>
                </a:cubicBezTo>
                <a:cubicBezTo>
                  <a:pt x="46" y="1583"/>
                  <a:pt x="36" y="1565"/>
                  <a:pt x="69" y="1600"/>
                </a:cubicBezTo>
                <a:cubicBezTo>
                  <a:pt x="75" y="1618"/>
                  <a:pt x="81" y="1636"/>
                  <a:pt x="87" y="1654"/>
                </a:cubicBezTo>
                <a:cubicBezTo>
                  <a:pt x="90" y="1663"/>
                  <a:pt x="89" y="1674"/>
                  <a:pt x="96" y="1681"/>
                </a:cubicBezTo>
                <a:cubicBezTo>
                  <a:pt x="111" y="1696"/>
                  <a:pt x="123" y="1706"/>
                  <a:pt x="133" y="1727"/>
                </a:cubicBezTo>
                <a:cubicBezTo>
                  <a:pt x="164" y="1798"/>
                  <a:pt x="172" y="1882"/>
                  <a:pt x="224" y="1945"/>
                </a:cubicBezTo>
                <a:cubicBezTo>
                  <a:pt x="240" y="1964"/>
                  <a:pt x="286" y="2005"/>
                  <a:pt x="306" y="2009"/>
                </a:cubicBezTo>
                <a:cubicBezTo>
                  <a:pt x="336" y="2015"/>
                  <a:pt x="396" y="2027"/>
                  <a:pt x="396" y="2027"/>
                </a:cubicBezTo>
                <a:cubicBezTo>
                  <a:pt x="426" y="2056"/>
                  <a:pt x="432" y="2096"/>
                  <a:pt x="442" y="2136"/>
                </a:cubicBezTo>
                <a:cubicBezTo>
                  <a:pt x="439" y="2193"/>
                  <a:pt x="438" y="2251"/>
                  <a:pt x="433" y="2309"/>
                </a:cubicBezTo>
                <a:cubicBezTo>
                  <a:pt x="430" y="2338"/>
                  <a:pt x="405" y="2362"/>
                  <a:pt x="396" y="2390"/>
                </a:cubicBezTo>
                <a:cubicBezTo>
                  <a:pt x="383" y="2426"/>
                  <a:pt x="377" y="2471"/>
                  <a:pt x="351" y="2500"/>
                </a:cubicBezTo>
                <a:cubicBezTo>
                  <a:pt x="342" y="2527"/>
                  <a:pt x="332" y="2553"/>
                  <a:pt x="324" y="2581"/>
                </a:cubicBezTo>
                <a:cubicBezTo>
                  <a:pt x="320" y="2590"/>
                  <a:pt x="315" y="2609"/>
                  <a:pt x="315" y="2609"/>
                </a:cubicBezTo>
                <a:cubicBezTo>
                  <a:pt x="322" y="2648"/>
                  <a:pt x="324" y="2671"/>
                  <a:pt x="351" y="2700"/>
                </a:cubicBezTo>
                <a:cubicBezTo>
                  <a:pt x="364" y="2740"/>
                  <a:pt x="383" y="2777"/>
                  <a:pt x="396" y="2818"/>
                </a:cubicBezTo>
                <a:cubicBezTo>
                  <a:pt x="401" y="2868"/>
                  <a:pt x="415" y="2981"/>
                  <a:pt x="415" y="3027"/>
                </a:cubicBezTo>
                <a:cubicBezTo>
                  <a:pt x="415" y="3045"/>
                  <a:pt x="410" y="3063"/>
                  <a:pt x="406" y="3081"/>
                </a:cubicBezTo>
                <a:cubicBezTo>
                  <a:pt x="401" y="3099"/>
                  <a:pt x="387" y="3136"/>
                  <a:pt x="387" y="3136"/>
                </a:cubicBezTo>
                <a:cubicBezTo>
                  <a:pt x="390" y="3163"/>
                  <a:pt x="388" y="3191"/>
                  <a:pt x="396" y="3218"/>
                </a:cubicBezTo>
                <a:cubicBezTo>
                  <a:pt x="398" y="3226"/>
                  <a:pt x="409" y="3229"/>
                  <a:pt x="415" y="3236"/>
                </a:cubicBezTo>
                <a:cubicBezTo>
                  <a:pt x="422" y="3245"/>
                  <a:pt x="460" y="3309"/>
                  <a:pt x="460" y="3318"/>
                </a:cubicBezTo>
              </a:path>
            </a:pathLst>
          </a:custGeom>
          <a:noFill/>
          <a:ln w="57150" cmpd="sng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4" name="Line 13"/>
          <p:cNvSpPr>
            <a:spLocks noChangeShapeType="1"/>
          </p:cNvSpPr>
          <p:nvPr/>
        </p:nvSpPr>
        <p:spPr bwMode="auto">
          <a:xfrm>
            <a:off x="3425825" y="5943600"/>
            <a:ext cx="774700" cy="0"/>
          </a:xfrm>
          <a:prstGeom prst="line">
            <a:avLst/>
          </a:prstGeom>
          <a:noFill/>
          <a:ln w="57150">
            <a:solidFill>
              <a:srgbClr val="01B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085" name="Line 14"/>
          <p:cNvSpPr>
            <a:spLocks noChangeShapeType="1"/>
          </p:cNvSpPr>
          <p:nvPr/>
        </p:nvSpPr>
        <p:spPr bwMode="auto">
          <a:xfrm>
            <a:off x="381000" y="5943600"/>
            <a:ext cx="819150" cy="0"/>
          </a:xfrm>
          <a:prstGeom prst="line">
            <a:avLst/>
          </a:prstGeom>
          <a:noFill/>
          <a:ln w="57150">
            <a:solidFill>
              <a:srgbClr val="BF091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TextBox 1"/>
          <p:cNvSpPr txBox="1">
            <a:spLocks noChangeArrowheads="1"/>
          </p:cNvSpPr>
          <p:nvPr/>
        </p:nvSpPr>
        <p:spPr bwMode="auto">
          <a:xfrm>
            <a:off x="0" y="304800"/>
            <a:ext cx="91440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000">
                <a:latin typeface="Calibri" charset="0"/>
              </a:rPr>
              <a:t>3. ___________________ boundary:</a:t>
            </a: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0" y="2217738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u="sng">
                <a:latin typeface="Calibri" charset="0"/>
              </a:rPr>
              <a:t>Fault</a:t>
            </a:r>
            <a:r>
              <a:rPr lang="en-US" sz="4000">
                <a:latin typeface="Calibri" charset="0"/>
              </a:rPr>
              <a:t> = a break in a body of rock.  One block slides relative to the other (lots of friction)</a:t>
            </a:r>
          </a:p>
        </p:txBody>
      </p:sp>
      <p:pic>
        <p:nvPicPr>
          <p:cNvPr id="133123" name="Picture 4" descr="StrikeSlipLLFaul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51263"/>
            <a:ext cx="43434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4" name="TextBox 5"/>
          <p:cNvSpPr txBox="1">
            <a:spLocks noChangeArrowheads="1"/>
          </p:cNvSpPr>
          <p:nvPr/>
        </p:nvSpPr>
        <p:spPr bwMode="auto">
          <a:xfrm>
            <a:off x="3733800" y="3627438"/>
            <a:ext cx="137160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3600" dirty="0">
                <a:latin typeface="Calibri" charset="0"/>
              </a:rPr>
              <a:t>FAULT</a:t>
            </a:r>
            <a:r>
              <a:rPr lang="en-US" sz="1800" dirty="0">
                <a:latin typeface="Calibri" charset="0"/>
              </a:rPr>
              <a:t> 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105400" y="4138613"/>
            <a:ext cx="2052467" cy="390525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609600" y="76200"/>
            <a:ext cx="472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>
                <a:solidFill>
                  <a:schemeClr val="folHlink"/>
                </a:solidFill>
              </a:rPr>
              <a:t>TRANSFORM</a:t>
            </a:r>
            <a:endParaRPr lang="en-US" sz="1800"/>
          </a:p>
        </p:txBody>
      </p:sp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0" y="990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4000">
                <a:latin typeface="Calibri" charset="0"/>
              </a:rPr>
              <a:t> Occurs where two plates slide past each other horizontally- along a </a:t>
            </a:r>
            <a:r>
              <a:rPr lang="en-US" sz="4000" u="sng">
                <a:latin typeface="Calibri" charset="0"/>
              </a:rPr>
              <a:t>fault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68788"/>
            <a:ext cx="4800600" cy="2589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51" grpId="0"/>
      <p:bldP spid="13415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190625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>
                <a:solidFill>
                  <a:schemeClr val="bg1"/>
                </a:solidFill>
                <a:latin typeface="Calibri" charset="0"/>
              </a:rPr>
              <a:t>TRANSFORM FAULT BOUNDARY</a:t>
            </a:r>
          </a:p>
          <a:p>
            <a:pPr algn="ctr" eaLnBrk="1" hangingPunct="1"/>
            <a:r>
              <a:rPr lang="en-US" sz="3600">
                <a:solidFill>
                  <a:schemeClr val="bg1"/>
                </a:solidFill>
                <a:latin typeface="Calibri" charset="0"/>
              </a:rPr>
              <a:t>What do you see?  How did this happen?</a:t>
            </a:r>
            <a:endParaRPr lang="en-US" sz="3600">
              <a:latin typeface="Calibri" charset="0"/>
            </a:endParaRPr>
          </a:p>
        </p:txBody>
      </p:sp>
      <p:pic>
        <p:nvPicPr>
          <p:cNvPr id="1351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0625"/>
            <a:ext cx="914400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685800" y="3124200"/>
            <a:ext cx="457200" cy="533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505200" y="4572000"/>
            <a:ext cx="457200" cy="533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>
                <a:latin typeface="Calibri" charset="0"/>
              </a:rPr>
              <a:t>EXAMPLE OF A TRANSFORM FAULT BOUNDARY</a:t>
            </a:r>
          </a:p>
        </p:txBody>
      </p:sp>
      <p:pic>
        <p:nvPicPr>
          <p:cNvPr id="137218" name="Picture 3" descr="transform boundarie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8063"/>
            <a:ext cx="4572000" cy="47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19" name="Picture 4" descr="transform_faul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71513"/>
            <a:ext cx="4572000" cy="618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0" name="TextBox 5"/>
          <p:cNvSpPr txBox="1">
            <a:spLocks noChangeArrowheads="1"/>
          </p:cNvSpPr>
          <p:nvPr/>
        </p:nvSpPr>
        <p:spPr bwMode="auto">
          <a:xfrm>
            <a:off x="0" y="671513"/>
            <a:ext cx="4572000" cy="1446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latin typeface="Calibri" charset="0"/>
              </a:rPr>
              <a:t>San Andreas Fault- California/Mexico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4" descr="IdEarthquakeFaul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550" y="2078038"/>
            <a:ext cx="5632450" cy="47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6" name="Picture 6" descr="EReboun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2078038"/>
            <a:ext cx="4411662" cy="47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7" name="TextBox 7"/>
          <p:cNvSpPr txBox="1">
            <a:spLocks noChangeArrowheads="1"/>
          </p:cNvSpPr>
          <p:nvPr/>
        </p:nvSpPr>
        <p:spPr bwMode="auto">
          <a:xfrm>
            <a:off x="0" y="646113"/>
            <a:ext cx="9144000" cy="1431925"/>
          </a:xfrm>
          <a:prstGeom prst="rect">
            <a:avLst/>
          </a:prstGeom>
          <a:solidFill>
            <a:srgbClr val="00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chemeClr val="bg1"/>
                </a:solidFill>
                <a:latin typeface="Calibri" charset="0"/>
              </a:rPr>
              <a:t>TRANSFORM FAULT BOUNDARY- visuals…</a:t>
            </a:r>
            <a:endParaRPr lang="en-US" sz="440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593262"/>
              </p:ext>
            </p:extLst>
          </p:nvPr>
        </p:nvGraphicFramePr>
        <p:xfrm>
          <a:off x="1" y="0"/>
          <a:ext cx="9139587" cy="6858000"/>
        </p:xfrm>
        <a:graphic>
          <a:graphicData uri="http://schemas.openxmlformats.org/drawingml/2006/table">
            <a:tbl>
              <a:tblPr/>
              <a:tblGrid>
                <a:gridCol w="2982199"/>
                <a:gridCol w="3492250"/>
                <a:gridCol w="2665138"/>
              </a:tblGrid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Divergent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Convergent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Transform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Continental crust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 rift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 valley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Oceanic crust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 mid-ocean ridge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/Cont. plates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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mountain range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Plates move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against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each other.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Stress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builds up…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Stress is released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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sym typeface="Wingdings" pitchFamily="1" charset="2"/>
                        </a:rPr>
                        <a:t>earthquake!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Wingdings" pitchFamily="1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37" descr="ri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188" y="2055457"/>
            <a:ext cx="2743200" cy="1752600"/>
          </a:xfrm>
          <a:prstGeom prst="rect">
            <a:avLst/>
          </a:prstGeom>
          <a:noFill/>
        </p:spPr>
      </p:pic>
      <p:pic>
        <p:nvPicPr>
          <p:cNvPr id="7" name="Picture 40" descr="mid ocean ridge_s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62" y="4811810"/>
            <a:ext cx="2738788" cy="1905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1441" y="1828800"/>
            <a:ext cx="29956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3276600" y="3810000"/>
            <a:ext cx="3048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/>
              <a:t>Oceanic/Oceanic </a:t>
            </a:r>
            <a:r>
              <a:rPr lang="en-US" sz="2000" b="1" u="sng" dirty="0" smtClean="0"/>
              <a:t>or</a:t>
            </a:r>
            <a:endParaRPr lang="en-US" sz="2000" b="1" u="sng" dirty="0"/>
          </a:p>
          <a:p>
            <a:r>
              <a:rPr lang="en-US" sz="2000" dirty="0" smtClean="0"/>
              <a:t>Oceanic/Continental</a:t>
            </a:r>
            <a:r>
              <a:rPr lang="en-US" sz="2000" dirty="0" smtClean="0">
                <a:sym typeface="Wingdings" pitchFamily="1" charset="2"/>
              </a:rPr>
              <a:t>     </a:t>
            </a:r>
          </a:p>
          <a:p>
            <a:pPr algn="ctr"/>
            <a:r>
              <a:rPr lang="en-US" sz="2000" dirty="0" smtClean="0">
                <a:sym typeface="Wingdings" pitchFamily="1" charset="2"/>
              </a:rPr>
              <a:t>    </a:t>
            </a:r>
            <a:r>
              <a:rPr lang="en-US" sz="2000" b="1" i="1" dirty="0" err="1">
                <a:sym typeface="Wingdings" pitchFamily="1" charset="2"/>
              </a:rPr>
              <a:t>subduction</a:t>
            </a:r>
            <a:endParaRPr lang="en-US" sz="2000" dirty="0">
              <a:sym typeface="Wingdings" pitchFamily="1" charset="2"/>
            </a:endParaRPr>
          </a:p>
          <a:p>
            <a:endParaRPr lang="en-US" dirty="0">
              <a:sym typeface="Wingdings" pitchFamily="1" charset="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4800600"/>
            <a:ext cx="2743200" cy="173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7499" y="4078265"/>
            <a:ext cx="2247900" cy="204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" y="0"/>
            <a:ext cx="89153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hlinkClick r:id="rId7"/>
              </a:rPr>
              <a:t>A Review of Earth’s Interior and Plate Tectonics Video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23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28600" y="381000"/>
            <a:ext cx="891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latin typeface="Calibri" charset="0"/>
              </a:rPr>
              <a:t>2.  ___________</a:t>
            </a:r>
          </a:p>
        </p:txBody>
      </p:sp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066800" y="296863"/>
            <a:ext cx="228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MANTLE</a:t>
            </a:r>
          </a:p>
        </p:txBody>
      </p:sp>
      <p:sp>
        <p:nvSpPr>
          <p:cNvPr id="19466" name="Text Box 1034"/>
          <p:cNvSpPr txBox="1">
            <a:spLocks noChangeArrowheads="1"/>
          </p:cNvSpPr>
          <p:nvPr/>
        </p:nvSpPr>
        <p:spPr bwMode="auto">
          <a:xfrm>
            <a:off x="76200" y="966788"/>
            <a:ext cx="891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>
                <a:latin typeface="Calibri" charset="0"/>
              </a:rPr>
              <a:t> located below the crust (more _______)</a:t>
            </a:r>
          </a:p>
        </p:txBody>
      </p:sp>
      <p:sp>
        <p:nvSpPr>
          <p:cNvPr id="19468" name="TextBox 6"/>
          <p:cNvSpPr txBox="1">
            <a:spLocks noChangeArrowheads="1"/>
          </p:cNvSpPr>
          <p:nvPr/>
        </p:nvSpPr>
        <p:spPr bwMode="auto">
          <a:xfrm>
            <a:off x="6096000" y="846138"/>
            <a:ext cx="175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DENSE</a:t>
            </a:r>
          </a:p>
        </p:txBody>
      </p:sp>
      <p:sp>
        <p:nvSpPr>
          <p:cNvPr id="19470" name="Text Box 1038"/>
          <p:cNvSpPr txBox="1">
            <a:spLocks noChangeArrowheads="1"/>
          </p:cNvSpPr>
          <p:nvPr/>
        </p:nvSpPr>
        <p:spPr bwMode="auto">
          <a:xfrm>
            <a:off x="76200" y="1608138"/>
            <a:ext cx="3657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>
                <a:latin typeface="Calibri" charset="0"/>
              </a:rPr>
              <a:t> ______ of earth</a:t>
            </a:r>
            <a:r>
              <a:rPr lang="ja-JP" altLang="en-US" sz="3600">
                <a:latin typeface="Calibri" charset="0"/>
              </a:rPr>
              <a:t>’</a:t>
            </a:r>
            <a:r>
              <a:rPr lang="en-US" altLang="ja-JP" sz="3600">
                <a:latin typeface="Calibri" charset="0"/>
              </a:rPr>
              <a:t>s total volume</a:t>
            </a:r>
            <a:endParaRPr lang="en-US" sz="3600">
              <a:latin typeface="Calibri" charset="0"/>
            </a:endParaRPr>
          </a:p>
        </p:txBody>
      </p:sp>
      <p:sp>
        <p:nvSpPr>
          <p:cNvPr id="19472" name="TextBox 9"/>
          <p:cNvSpPr txBox="1">
            <a:spLocks noChangeArrowheads="1"/>
          </p:cNvSpPr>
          <p:nvPr/>
        </p:nvSpPr>
        <p:spPr bwMode="auto">
          <a:xfrm>
            <a:off x="609600" y="1487488"/>
            <a:ext cx="175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80 %</a:t>
            </a:r>
          </a:p>
        </p:txBody>
      </p:sp>
      <p:pic>
        <p:nvPicPr>
          <p:cNvPr id="25607" name="Picture 15" descr="EARTH_STRU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6"/>
          <a:stretch/>
        </p:blipFill>
        <p:spPr bwMode="auto">
          <a:xfrm>
            <a:off x="3962400" y="1608138"/>
            <a:ext cx="5181600" cy="524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367" y="3348038"/>
            <a:ext cx="3985767" cy="3509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8" grpId="0"/>
      <p:bldP spid="19470" grpId="0"/>
      <p:bldP spid="194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228600" y="228600"/>
            <a:ext cx="8686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 dirty="0">
                <a:latin typeface="Calibri" charset="0"/>
              </a:rPr>
              <a:t>-top (outer) part of the mantle and crust=  __________________ (rigid and cool)</a:t>
            </a:r>
          </a:p>
        </p:txBody>
      </p:sp>
      <p:pic>
        <p:nvPicPr>
          <p:cNvPr id="27650" name="Picture 3" descr="Lithosphere and Asthenospher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6575"/>
            <a:ext cx="914400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3429000" y="5867400"/>
            <a:ext cx="533400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00"/>
                </a:solidFill>
                <a:latin typeface="Calibri" charset="0"/>
              </a:rPr>
              <a:t>ASTHENOSPHERE</a:t>
            </a:r>
            <a:r>
              <a:rPr lang="en-US" sz="3600" b="1">
                <a:latin typeface="Calibri" charset="0"/>
              </a:rPr>
              <a:t> =</a:t>
            </a:r>
            <a:r>
              <a:rPr lang="ja-JP" altLang="en-US" sz="3600" b="1">
                <a:latin typeface="Calibri" charset="0"/>
              </a:rPr>
              <a:t>“</a:t>
            </a:r>
            <a:r>
              <a:rPr lang="en-US" altLang="ja-JP" sz="3600" b="1">
                <a:latin typeface="Calibri" charset="0"/>
              </a:rPr>
              <a:t>SOFT</a:t>
            </a:r>
            <a:r>
              <a:rPr lang="ja-JP" altLang="en-US" sz="3600" b="1">
                <a:latin typeface="Calibri" charset="0"/>
              </a:rPr>
              <a:t>”</a:t>
            </a:r>
            <a:endParaRPr lang="en-US" sz="3600" b="1">
              <a:latin typeface="Calibri" charset="0"/>
            </a:endParaRPr>
          </a:p>
        </p:txBody>
      </p:sp>
      <p:sp>
        <p:nvSpPr>
          <p:cNvPr id="20488" name="Text Box 1032"/>
          <p:cNvSpPr txBox="1">
            <a:spLocks noChangeArrowheads="1"/>
          </p:cNvSpPr>
          <p:nvPr/>
        </p:nvSpPr>
        <p:spPr bwMode="auto">
          <a:xfrm>
            <a:off x="228600" y="685800"/>
            <a:ext cx="449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</a:rPr>
              <a:t>LITHOSPHERE</a:t>
            </a:r>
            <a:endParaRPr lang="en-US" sz="3600"/>
          </a:p>
        </p:txBody>
      </p:sp>
      <p:sp>
        <p:nvSpPr>
          <p:cNvPr id="20489" name="Text Box 1033"/>
          <p:cNvSpPr txBox="1">
            <a:spLocks noChangeArrowheads="1"/>
          </p:cNvSpPr>
          <p:nvPr/>
        </p:nvSpPr>
        <p:spPr bwMode="auto">
          <a:xfrm>
            <a:off x="381000" y="1752600"/>
            <a:ext cx="533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</a:rPr>
              <a:t>ASTHENOSPHERE</a:t>
            </a:r>
            <a:endParaRPr lang="en-US" sz="3600"/>
          </a:p>
        </p:txBody>
      </p:sp>
      <p:sp>
        <p:nvSpPr>
          <p:cNvPr id="20490" name="Text Box 1034"/>
          <p:cNvSpPr txBox="1">
            <a:spLocks noChangeArrowheads="1"/>
          </p:cNvSpPr>
          <p:nvPr/>
        </p:nvSpPr>
        <p:spPr bwMode="auto">
          <a:xfrm>
            <a:off x="228600" y="1336675"/>
            <a:ext cx="85344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>
                <a:latin typeface="Calibri" charset="0"/>
              </a:rPr>
              <a:t>-bottom (inner) part of the mantle = _______________________ (hot, soft, and easily deformed- like chewing gum)</a:t>
            </a:r>
          </a:p>
        </p:txBody>
      </p:sp>
      <p:sp>
        <p:nvSpPr>
          <p:cNvPr id="27656" name="Line 12"/>
          <p:cNvSpPr>
            <a:spLocks noChangeShapeType="1"/>
          </p:cNvSpPr>
          <p:nvPr/>
        </p:nvSpPr>
        <p:spPr bwMode="auto">
          <a:xfrm>
            <a:off x="4876800" y="3581400"/>
            <a:ext cx="0" cy="2057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7" name="TextBox 5"/>
          <p:cNvSpPr txBox="1">
            <a:spLocks noChangeArrowheads="1"/>
          </p:cNvSpPr>
          <p:nvPr/>
        </p:nvSpPr>
        <p:spPr bwMode="auto">
          <a:xfrm>
            <a:off x="3429000" y="4419600"/>
            <a:ext cx="4572000" cy="641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>
                <a:latin typeface="Calibri" charset="0"/>
              </a:rPr>
              <a:t>LITHOSPHERE = SOLID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200400" y="5486400"/>
            <a:ext cx="0" cy="1219200"/>
          </a:xfrm>
          <a:prstGeom prst="straightConnector1">
            <a:avLst/>
          </a:prstGeom>
          <a:ln w="76200" cmpd="sng">
            <a:solidFill>
              <a:schemeClr val="tx1"/>
            </a:solidFill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600200" y="4222750"/>
            <a:ext cx="0" cy="2482850"/>
          </a:xfrm>
          <a:prstGeom prst="straightConnector1">
            <a:avLst/>
          </a:prstGeom>
          <a:ln w="76200" cmpd="sng">
            <a:solidFill>
              <a:srgbClr val="0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1000" y="5486400"/>
            <a:ext cx="1447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MANTLE</a:t>
            </a:r>
            <a:endParaRPr lang="en-US" b="1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09600" y="3581400"/>
            <a:ext cx="381000" cy="641350"/>
          </a:xfrm>
          <a:prstGeom prst="straightConnector1">
            <a:avLst/>
          </a:prstGeom>
          <a:ln w="571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8600" y="307657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CRUST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8" grpId="0"/>
      <p:bldP spid="20489" grpId="0"/>
      <p:bldP spid="204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89154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 b="1" dirty="0">
                <a:latin typeface="Calibri" charset="0"/>
              </a:rPr>
              <a:t>3.  </a:t>
            </a:r>
            <a:r>
              <a:rPr lang="en-US" sz="6000" b="1" u="sng" dirty="0">
                <a:latin typeface="Calibri" charset="0"/>
              </a:rPr>
              <a:t>CORE</a:t>
            </a:r>
            <a:r>
              <a:rPr lang="en-US" sz="6000" b="1" dirty="0">
                <a:latin typeface="Calibri" charset="0"/>
              </a:rPr>
              <a:t> </a:t>
            </a:r>
          </a:p>
          <a:p>
            <a:pPr eaLnBrk="1" hangingPunct="1">
              <a:buFont typeface="Arial" charset="0"/>
              <a:buChar char="•"/>
            </a:pPr>
            <a:r>
              <a:rPr lang="en-US" sz="3600" dirty="0">
                <a:latin typeface="Calibri" charset="0"/>
              </a:rPr>
              <a:t> </a:t>
            </a:r>
            <a:r>
              <a:rPr lang="en-US" sz="4000" dirty="0">
                <a:latin typeface="Calibri" charset="0"/>
              </a:rPr>
              <a:t>mostly made of </a:t>
            </a:r>
            <a:r>
              <a:rPr lang="en-US" sz="4000" dirty="0" smtClean="0">
                <a:latin typeface="Calibri" charset="0"/>
              </a:rPr>
              <a:t>_________________</a:t>
            </a:r>
            <a:endParaRPr lang="en-US" sz="4000" dirty="0">
              <a:latin typeface="Calibri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4000" dirty="0">
                <a:latin typeface="Calibri" charset="0"/>
              </a:rPr>
              <a:t> very hot</a:t>
            </a:r>
          </a:p>
          <a:p>
            <a:pPr eaLnBrk="1" hangingPunct="1"/>
            <a:endParaRPr lang="en-US" sz="3600" u="sng" dirty="0">
              <a:latin typeface="Calibri" charset="0"/>
            </a:endParaRPr>
          </a:p>
          <a:p>
            <a:pPr eaLnBrk="1" hangingPunct="1"/>
            <a:r>
              <a:rPr lang="en-US" sz="5400" b="1" u="sng" dirty="0">
                <a:latin typeface="Calibri" charset="0"/>
              </a:rPr>
              <a:t>2 </a:t>
            </a:r>
            <a:r>
              <a:rPr lang="en-US" sz="5400" b="1" u="sng" dirty="0" smtClean="0">
                <a:latin typeface="Calibri" charset="0"/>
              </a:rPr>
              <a:t>layers:</a:t>
            </a:r>
            <a:endParaRPr lang="en-US" sz="5400" b="1" u="sng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pic>
        <p:nvPicPr>
          <p:cNvPr id="29698" name="Picture 2" descr="earth_cu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2552700"/>
            <a:ext cx="43180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810000" y="4267200"/>
            <a:ext cx="2895600" cy="1588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810000" y="4724400"/>
            <a:ext cx="3200400" cy="1219200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01" name="TextBox 9"/>
          <p:cNvSpPr txBox="1">
            <a:spLocks noChangeArrowheads="1"/>
          </p:cNvSpPr>
          <p:nvPr/>
        </p:nvSpPr>
        <p:spPr bwMode="auto">
          <a:xfrm>
            <a:off x="0" y="3800475"/>
            <a:ext cx="4038600" cy="830997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 smtClean="0">
                <a:solidFill>
                  <a:schemeClr val="bg1"/>
                </a:solidFill>
                <a:latin typeface="Calibri" charset="0"/>
              </a:rPr>
              <a:t>1) OUTER </a:t>
            </a:r>
            <a:r>
              <a:rPr lang="en-US" sz="4800" dirty="0">
                <a:solidFill>
                  <a:schemeClr val="bg1"/>
                </a:solidFill>
                <a:latin typeface="Calibri" charset="0"/>
              </a:rPr>
              <a:t>CORE</a:t>
            </a:r>
          </a:p>
        </p:txBody>
      </p:sp>
      <p:sp>
        <p:nvSpPr>
          <p:cNvPr id="29702" name="TextBox 10"/>
          <p:cNvSpPr txBox="1">
            <a:spLocks noChangeArrowheads="1"/>
          </p:cNvSpPr>
          <p:nvPr/>
        </p:nvSpPr>
        <p:spPr bwMode="auto">
          <a:xfrm>
            <a:off x="0" y="5481638"/>
            <a:ext cx="3810000" cy="830997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 smtClean="0">
                <a:solidFill>
                  <a:schemeClr val="bg1"/>
                </a:solidFill>
                <a:latin typeface="Calibri" charset="0"/>
              </a:rPr>
              <a:t>2)INNER </a:t>
            </a:r>
            <a:r>
              <a:rPr lang="en-US" sz="4800" dirty="0">
                <a:solidFill>
                  <a:schemeClr val="bg1"/>
                </a:solidFill>
                <a:latin typeface="Calibri" charset="0"/>
              </a:rPr>
              <a:t>CORE</a:t>
            </a:r>
          </a:p>
        </p:txBody>
      </p:sp>
      <p:sp>
        <p:nvSpPr>
          <p:cNvPr id="21512" name="Text Box 1032"/>
          <p:cNvSpPr txBox="1">
            <a:spLocks noChangeArrowheads="1"/>
          </p:cNvSpPr>
          <p:nvPr/>
        </p:nvSpPr>
        <p:spPr bwMode="auto">
          <a:xfrm>
            <a:off x="4038600" y="990600"/>
            <a:ext cx="3886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/>
              <a:t>iron and nickel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earth-layer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43"/>
          <a:stretch>
            <a:fillRect/>
          </a:stretch>
        </p:blipFill>
        <p:spPr bwMode="auto">
          <a:xfrm>
            <a:off x="4495800" y="3171825"/>
            <a:ext cx="46482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0" y="2036763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600" b="1" dirty="0" smtClean="0">
                <a:latin typeface="Calibri" charset="0"/>
              </a:rPr>
              <a:t>b.  Inner </a:t>
            </a:r>
            <a:r>
              <a:rPr lang="en-US" sz="3600" b="1" dirty="0">
                <a:latin typeface="Calibri" charset="0"/>
              </a:rPr>
              <a:t>core </a:t>
            </a:r>
            <a:r>
              <a:rPr lang="en-US" sz="3600" dirty="0">
                <a:latin typeface="Calibri" charset="0"/>
              </a:rPr>
              <a:t>(________ metal)- very high </a:t>
            </a:r>
            <a:r>
              <a:rPr lang="en-US" sz="3600" dirty="0" smtClean="0">
                <a:latin typeface="Calibri" charset="0"/>
              </a:rPr>
              <a:t>____________ </a:t>
            </a:r>
            <a:r>
              <a:rPr lang="en-US" sz="3600" dirty="0">
                <a:latin typeface="Calibri" charset="0"/>
              </a:rPr>
              <a:t>so atoms are forced together despite the ______.</a:t>
            </a:r>
          </a:p>
        </p:txBody>
      </p:sp>
      <p:sp>
        <p:nvSpPr>
          <p:cNvPr id="22532" name="Text Box 1028"/>
          <p:cNvSpPr txBox="1">
            <a:spLocks noChangeArrowheads="1"/>
          </p:cNvSpPr>
          <p:nvPr/>
        </p:nvSpPr>
        <p:spPr bwMode="auto">
          <a:xfrm>
            <a:off x="2933700" y="2036763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SOLID</a:t>
            </a:r>
            <a:endParaRPr lang="en-US" sz="3600"/>
          </a:p>
        </p:txBody>
      </p:sp>
      <p:sp>
        <p:nvSpPr>
          <p:cNvPr id="22534" name="Text Box 1030"/>
          <p:cNvSpPr txBox="1">
            <a:spLocks noChangeArrowheads="1"/>
          </p:cNvSpPr>
          <p:nvPr/>
        </p:nvSpPr>
        <p:spPr bwMode="auto">
          <a:xfrm>
            <a:off x="0" y="259080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 smtClean="0"/>
              <a:t>PRESSURE</a:t>
            </a:r>
            <a:endParaRPr lang="en-US" sz="3600" dirty="0"/>
          </a:p>
        </p:txBody>
      </p:sp>
      <p:sp>
        <p:nvSpPr>
          <p:cNvPr id="22537" name="Text Box 1033"/>
          <p:cNvSpPr txBox="1">
            <a:spLocks noChangeArrowheads="1"/>
          </p:cNvSpPr>
          <p:nvPr/>
        </p:nvSpPr>
        <p:spPr bwMode="auto">
          <a:xfrm>
            <a:off x="2171700" y="3135313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/>
              <a:t>HEAT</a:t>
            </a:r>
          </a:p>
        </p:txBody>
      </p:sp>
      <p:sp>
        <p:nvSpPr>
          <p:cNvPr id="22538" name="Text Box 1034"/>
          <p:cNvSpPr txBox="1">
            <a:spLocks noChangeArrowheads="1"/>
          </p:cNvSpPr>
          <p:nvPr/>
        </p:nvSpPr>
        <p:spPr bwMode="auto">
          <a:xfrm>
            <a:off x="0" y="304800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smtClean="0">
                <a:latin typeface="Calibri" charset="0"/>
              </a:rPr>
              <a:t>a.  Outer </a:t>
            </a:r>
            <a:r>
              <a:rPr lang="en-US" sz="3600" b="1" dirty="0">
                <a:latin typeface="Calibri" charset="0"/>
              </a:rPr>
              <a:t>core </a:t>
            </a:r>
            <a:r>
              <a:rPr lang="en-US" sz="3600" dirty="0">
                <a:latin typeface="Calibri" charset="0"/>
              </a:rPr>
              <a:t>(________ metal)- even though </a:t>
            </a:r>
            <a:r>
              <a:rPr lang="en-US" sz="3600" dirty="0" smtClean="0">
                <a:latin typeface="Calibri" charset="0"/>
              </a:rPr>
              <a:t>it</a:t>
            </a:r>
            <a:r>
              <a:rPr lang="ja-JP" altLang="en-US" sz="3600" dirty="0" smtClean="0">
                <a:latin typeface="Calibri" charset="0"/>
              </a:rPr>
              <a:t>’</a:t>
            </a:r>
            <a:r>
              <a:rPr lang="en-US" altLang="ja-JP" sz="3600" dirty="0" smtClean="0">
                <a:latin typeface="Calibri" charset="0"/>
              </a:rPr>
              <a:t>s </a:t>
            </a:r>
            <a:r>
              <a:rPr lang="en-US" altLang="ja-JP" sz="3600" dirty="0">
                <a:latin typeface="Calibri" charset="0"/>
              </a:rPr>
              <a:t>above the boiling point they do not boil due to high pressure (no gases)</a:t>
            </a:r>
            <a:endParaRPr lang="en-US" sz="3600" dirty="0">
              <a:latin typeface="Calibri" charset="0"/>
            </a:endParaRPr>
          </a:p>
        </p:txBody>
      </p:sp>
      <p:sp>
        <p:nvSpPr>
          <p:cNvPr id="22539" name="Text Box 1035"/>
          <p:cNvSpPr txBox="1">
            <a:spLocks noChangeArrowheads="1"/>
          </p:cNvSpPr>
          <p:nvPr/>
        </p:nvSpPr>
        <p:spPr bwMode="auto">
          <a:xfrm>
            <a:off x="2914650" y="304800"/>
            <a:ext cx="2000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LIQUID</a:t>
            </a:r>
            <a:endParaRPr lang="en-US" sz="3200"/>
          </a:p>
        </p:txBody>
      </p:sp>
      <p:sp>
        <p:nvSpPr>
          <p:cNvPr id="2" name="TextBox 1"/>
          <p:cNvSpPr txBox="1"/>
          <p:nvPr/>
        </p:nvSpPr>
        <p:spPr>
          <a:xfrm>
            <a:off x="457200" y="46482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hlinkClick r:id="rId4"/>
              </a:rPr>
              <a:t>Layers of the Earth (NASA)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22532" grpId="0"/>
      <p:bldP spid="22534" grpId="0"/>
      <p:bldP spid="22537" grpId="0"/>
      <p:bldP spid="22538" grpId="0"/>
      <p:bldP spid="2253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111768</TotalTime>
  <Words>1046</Words>
  <Application>Microsoft Macintosh PowerPoint</Application>
  <PresentationFormat>On-screen Show (4:3)</PresentationFormat>
  <Paragraphs>196</Paragraphs>
  <Slides>56</Slides>
  <Notes>55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East Greenwich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Sewatsky</dc:creator>
  <cp:lastModifiedBy>Jillian Boisse</cp:lastModifiedBy>
  <cp:revision>132</cp:revision>
  <cp:lastPrinted>2010-06-01T00:49:36Z</cp:lastPrinted>
  <dcterms:created xsi:type="dcterms:W3CDTF">2009-04-30T14:15:49Z</dcterms:created>
  <dcterms:modified xsi:type="dcterms:W3CDTF">2013-05-01T14:53:11Z</dcterms:modified>
</cp:coreProperties>
</file>